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32" r:id="rId5"/>
    <p:sldMasterId id="2147483692" r:id="rId6"/>
    <p:sldMasterId id="2147483713" r:id="rId7"/>
    <p:sldMasterId id="2147483757" r:id="rId8"/>
  </p:sldMasterIdLst>
  <p:notesMasterIdLst>
    <p:notesMasterId r:id="rId19"/>
  </p:notesMasterIdLst>
  <p:sldIdLst>
    <p:sldId id="272" r:id="rId9"/>
    <p:sldId id="2145708561" r:id="rId10"/>
    <p:sldId id="2145708562" r:id="rId11"/>
    <p:sldId id="2145708563" r:id="rId12"/>
    <p:sldId id="2145708564" r:id="rId13"/>
    <p:sldId id="2145708565" r:id="rId14"/>
    <p:sldId id="2145708566" r:id="rId15"/>
    <p:sldId id="2145708567" r:id="rId16"/>
    <p:sldId id="2145708568" r:id="rId17"/>
    <p:sldId id="21457085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2160" userDrawn="1">
          <p15:clr>
            <a:srgbClr val="A4A3A4"/>
          </p15:clr>
        </p15:guide>
        <p15:guide id="5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BF7"/>
    <a:srgbClr val="28556D"/>
    <a:srgbClr val="797979"/>
    <a:srgbClr val="EDA324"/>
    <a:srgbClr val="5B92AD"/>
    <a:srgbClr val="9CBDCD"/>
    <a:srgbClr val="FBECD2"/>
    <a:srgbClr val="E37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EB804F-927E-4966-A1E3-DE5227C2D8D5}" v="35" dt="2023-11-13T14:06:39.815"/>
    <p1510:client id="{F7C0243C-BC71-4152-B82A-EAC4096BA7DE}" v="32" dt="2023-11-13T18:00:22.8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4" autoAdjust="0"/>
    <p:restoredTop sz="93061" autoAdjust="0"/>
  </p:normalViewPr>
  <p:slideViewPr>
    <p:cSldViewPr snapToGrid="0">
      <p:cViewPr varScale="1">
        <p:scale>
          <a:sx n="69" d="100"/>
          <a:sy n="69" d="100"/>
        </p:scale>
        <p:origin x="8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0BA0D-9B4A-4616-8E8A-596A4F09481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596A7-A1CA-4411-A944-72892F557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33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urtahealth.com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urtahealth.com/" TargetMode="Externa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urtahealth.com/" TargetMode="External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EDE6B-2C38-40CA-A7F8-041CB0C1C2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000" cap="none" baseline="0">
                <a:effectLst/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371F80-2574-4502-B31E-57E2F63F43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17230"/>
            <a:ext cx="9144000" cy="609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presentation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099D2-6ECA-4C24-BF19-9F479FBF5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C0AAF84-1AF3-4823-9BB6-1FF4AE824B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306953"/>
            <a:ext cx="9144000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DD MMM YYYY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4D48C40-166B-4799-B1F4-9584A70DCF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672078"/>
            <a:ext cx="9144000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Draft #</a:t>
            </a:r>
          </a:p>
        </p:txBody>
      </p:sp>
    </p:spTree>
    <p:extLst>
      <p:ext uri="{BB962C8B-B14F-4D97-AF65-F5344CB8AC3E}">
        <p14:creationId xmlns:p14="http://schemas.microsoft.com/office/powerpoint/2010/main" val="243675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6FAA-29D3-40F0-AABC-4169C959C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1000"/>
            <a:ext cx="10399781" cy="96139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0C629-E821-4798-913D-EAA2AFCBB1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87510"/>
            <a:ext cx="5257800" cy="39509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946-5D94-404A-844C-A1B3E26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9C3528-32AF-42A2-AB72-90988CDB14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669923"/>
            <a:ext cx="10401300" cy="502277"/>
          </a:xfrm>
          <a:prstGeom prst="rect">
            <a:avLst/>
          </a:prstGeom>
        </p:spPr>
        <p:txBody>
          <a:bodyPr lIns="0" tIns="0" rIns="0" bIns="0" anchor="b"/>
          <a:lstStyle>
            <a:lvl1pPr marL="174625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+mj-lt"/>
              <a:buAutoNum type="arabicPeriod"/>
              <a:defRPr sz="700" i="0">
                <a:solidFill>
                  <a:schemeClr val="accent4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Smith A, et al. Pharmacoeconomics. 2021;5(1):100-110.</a:t>
            </a:r>
          </a:p>
          <a:p>
            <a:pPr lvl="0"/>
            <a:r>
              <a:rPr lang="en-US" dirty="0"/>
              <a:t>White B, et al. Value Health. 2020;(2):200-225.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DB52F0B-D41C-422A-9236-EE3D849031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445169"/>
            <a:ext cx="10401300" cy="224754"/>
          </a:xfrm>
          <a:prstGeom prst="rect">
            <a:avLst/>
          </a:prstGeom>
        </p:spPr>
        <p:txBody>
          <a:bodyPr lIns="0" tIns="0" rIns="0" bIns="0" anchor="ctr"/>
          <a:lstStyle>
            <a:lvl1pPr marL="158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+mj-lt"/>
              <a:buNone/>
              <a:defRPr sz="700" i="0">
                <a:solidFill>
                  <a:schemeClr val="accent4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AE – adverse event; HCP – healthcare practitioner; QALY – quality-adjusted life year.</a:t>
            </a:r>
          </a:p>
        </p:txBody>
      </p:sp>
    </p:spTree>
    <p:extLst>
      <p:ext uri="{BB962C8B-B14F-4D97-AF65-F5344CB8AC3E}">
        <p14:creationId xmlns:p14="http://schemas.microsoft.com/office/powerpoint/2010/main" val="377820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6FAA-29D3-40F0-AABC-4169C959C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5718"/>
            <a:ext cx="10399781" cy="96139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 dirty="0"/>
              <a:t>References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946-5D94-404A-844C-A1B3E26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D06B9DB-B0B6-4E7F-BE5F-7E4AA0177E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87510"/>
            <a:ext cx="10399781" cy="46894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2"/>
              </a:buClr>
              <a:defRPr sz="1000" i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Sheng X, Zhou A, Yao X, et al. A phase II study of RC48-ADC in HER2-positive patients with locally advanced or metastatic urothelial carcinoma. J Clin Oncol. 2019;37(15 suppl):4509.</a:t>
            </a:r>
          </a:p>
        </p:txBody>
      </p:sp>
    </p:spTree>
    <p:extLst>
      <p:ext uri="{BB962C8B-B14F-4D97-AF65-F5344CB8AC3E}">
        <p14:creationId xmlns:p14="http://schemas.microsoft.com/office/powerpoint/2010/main" val="305716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A55BF-E239-47B3-A367-389DB0B57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980B8-0221-4638-B46D-D264140FF6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3452" y="2041165"/>
            <a:ext cx="4514045" cy="470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1917134-239D-4839-89FE-CBDA4FC22A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3452" y="2485622"/>
            <a:ext cx="4514045" cy="47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First.Last@CurtaHealth.com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F364E0-EEB1-45DC-9F3F-8D63D5CE96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3452" y="3120843"/>
            <a:ext cx="4514045" cy="470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1EB2B95-E3AF-4DF7-82A0-E828B1C1E6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03452" y="3565300"/>
            <a:ext cx="4514045" cy="47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First.Last@CurtaHealth.com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C59C3E0-A0F0-483D-8110-B8E62FC471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3452" y="4181563"/>
            <a:ext cx="4514045" cy="470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8F16BCD-6B6F-473B-A9CA-D9D991BB87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03452" y="4626020"/>
            <a:ext cx="4514045" cy="47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First.Last@CurtaHealth.com </a:t>
            </a:r>
          </a:p>
        </p:txBody>
      </p:sp>
      <p:pic>
        <p:nvPicPr>
          <p:cNvPr id="11" name="Picture 10" descr="Logo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80B13AFF-1A20-48FB-A432-5D7AE1F421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43" y="3801104"/>
            <a:ext cx="2109990" cy="5728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A3E2A1-A409-4845-A18B-63C93A271D36}"/>
              </a:ext>
            </a:extLst>
          </p:cNvPr>
          <p:cNvSpPr txBox="1"/>
          <p:nvPr userDrawn="1"/>
        </p:nvSpPr>
        <p:spPr>
          <a:xfrm>
            <a:off x="2009104" y="2765428"/>
            <a:ext cx="3098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93723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2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A55BF-E239-47B3-A367-389DB0B57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40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327D-B073-48AE-8987-15D0FB92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CEB5A7-7137-439B-92D3-90295419B6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C387E3-D85C-4FDB-95C2-99068C4284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000" cap="none" baseline="0">
                <a:solidFill>
                  <a:srgbClr val="28556D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0E2BA0E-BBEA-45B3-A1AF-3F47297981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17230"/>
            <a:ext cx="9144000" cy="609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presentation subtitle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EB308C4-B73D-4985-BF7A-9FFF909D1E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306953"/>
            <a:ext cx="9144000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DD MMM YYYY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D8B4A28-1CAF-4E3E-82C7-33B0DA527F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672078"/>
            <a:ext cx="9144000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Draft #</a:t>
            </a:r>
          </a:p>
        </p:txBody>
      </p:sp>
    </p:spTree>
    <p:extLst>
      <p:ext uri="{BB962C8B-B14F-4D97-AF65-F5344CB8AC3E}">
        <p14:creationId xmlns:p14="http://schemas.microsoft.com/office/powerpoint/2010/main" val="2728035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578DF-01BF-4D19-A848-D5BBA704A7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90472"/>
            <a:ext cx="9144000" cy="2377440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2855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CC28D6-B833-4D8E-9481-B1821F788C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55CCD-F58B-46F5-8128-8F06277FC9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67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946-5D94-404A-844C-A1B3E26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 descr="Logo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84F1A4CE-0018-42E6-8309-0F9116ED16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43" y="3801104"/>
            <a:ext cx="2109990" cy="57286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81A1432-635C-4C9C-9CBD-1410CA340DB2}"/>
              </a:ext>
            </a:extLst>
          </p:cNvPr>
          <p:cNvSpPr txBox="1"/>
          <p:nvPr userDrawn="1"/>
        </p:nvSpPr>
        <p:spPr>
          <a:xfrm>
            <a:off x="2009104" y="2765428"/>
            <a:ext cx="3098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2855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8196059-4C19-4F75-9EA2-C329808039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4022" y="1777156"/>
            <a:ext cx="4514045" cy="470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8DF0787-B466-48C2-90C7-1FD1422CB3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24022" y="2221613"/>
            <a:ext cx="4514045" cy="47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First.Last@CurtaHealth.com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D8C40D0-7D19-4EF6-A910-522DF1A40E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4022" y="2990640"/>
            <a:ext cx="4514045" cy="470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A0CE05B-1A52-4CCB-99FE-BA886CF7EF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24022" y="3435097"/>
            <a:ext cx="4514045" cy="47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First.Last@CurtaHealth.com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35C5248-0E63-4219-AFCA-C9F4D8172D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24022" y="4166175"/>
            <a:ext cx="4514045" cy="470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DA86DBA-BB15-47C1-AF1A-000EAE05BA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4022" y="4610632"/>
            <a:ext cx="4514045" cy="47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First.Last@CurtaHealth.com </a:t>
            </a:r>
          </a:p>
        </p:txBody>
      </p:sp>
    </p:spTree>
    <p:extLst>
      <p:ext uri="{BB962C8B-B14F-4D97-AF65-F5344CB8AC3E}">
        <p14:creationId xmlns:p14="http://schemas.microsoft.com/office/powerpoint/2010/main" val="389122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at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D0758-62BB-47B3-946D-902A8A2466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28600"/>
            <a:ext cx="8229600" cy="23774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000" cap="none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22FA74-2878-45E0-A25B-A681A3F2E8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4800599"/>
            <a:ext cx="8229600" cy="5486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presentation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51BFF-0531-490D-8F11-63A84893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9F2E-5352-47F7-821B-CF3F11D459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A15FA69-172F-49EC-97AA-90D255EC1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369341"/>
            <a:ext cx="4114800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MMM YYYY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A6C8884-75B6-4049-841E-8888C8F2D1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5754568"/>
            <a:ext cx="4114800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Draft or Version</a:t>
            </a:r>
          </a:p>
        </p:txBody>
      </p:sp>
    </p:spTree>
    <p:extLst>
      <p:ext uri="{BB962C8B-B14F-4D97-AF65-F5344CB8AC3E}">
        <p14:creationId xmlns:p14="http://schemas.microsoft.com/office/powerpoint/2010/main" val="34709159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eat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D0758-62BB-47B3-946D-902A8A2466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28600"/>
            <a:ext cx="8229600" cy="23774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000" cap="none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Presentation Divider 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22FA74-2878-45E0-A25B-A681A3F2E8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4800600"/>
            <a:ext cx="8229600" cy="1555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51BFF-0531-490D-8F11-63A84893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9F2E-5352-47F7-821B-CF3F11D459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68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eat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5EFC81-92E3-47B1-ADD9-BD51E319C0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99F2E-5352-47F7-821B-CF3F11D459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2EDFB8-5080-4F75-9942-8E51A14A75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356143"/>
            <a:ext cx="4514045" cy="470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02D29FA-1134-4139-8E63-8465BF8F49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4800600"/>
            <a:ext cx="4514045" cy="47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First.Last@CurtaHealth.com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DDEC891-6294-4208-BE8D-058EE38C35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5440410"/>
            <a:ext cx="4514045" cy="470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33504BF-B676-4406-94AB-2B1D8778B7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5884867"/>
            <a:ext cx="4514045" cy="47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First.Last@CurtaHealth.com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504E8C9-3F35-45B9-9544-4A2703F5BF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5440410"/>
            <a:ext cx="4514045" cy="470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760A666-ABC5-48F6-935B-42EB08F603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5884867"/>
            <a:ext cx="4514045" cy="47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First.Last@CurtaHealth.com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7765E5-0C5A-42BC-BE22-DC9740D08219}"/>
              </a:ext>
            </a:extLst>
          </p:cNvPr>
          <p:cNvSpPr txBox="1"/>
          <p:nvPr userDrawn="1"/>
        </p:nvSpPr>
        <p:spPr>
          <a:xfrm>
            <a:off x="609600" y="801254"/>
            <a:ext cx="548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8513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904F87-C4BE-4FBE-8A6B-8C66A164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99B438-3FFE-4AC4-A0B1-2CB6AC134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5718"/>
            <a:ext cx="10399781" cy="96139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74628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eat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E0876-C264-4425-A53E-A0E79D271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9F2E-5352-47F7-821B-CF3F11D4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39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os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D0758-62BB-47B3-946D-902A8A2466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30304"/>
            <a:ext cx="10744200" cy="159849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000" strike="noStrike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22FA74-2878-45E0-A25B-A681A3F2E8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5029200"/>
            <a:ext cx="10744200" cy="5486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presentation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51BFF-0531-490D-8F11-63A84893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9F2E-5352-47F7-821B-CF3F11D4590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8453B7B-8F6F-484A-B6B3-FDCCEF88A4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9" y="5593291"/>
            <a:ext cx="10744200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MMM YYYY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B2FA7B05-44A9-4A34-9D7D-E5BC8C4B6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599" y="5972800"/>
            <a:ext cx="10744200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Draft or Version</a:t>
            </a:r>
          </a:p>
        </p:txBody>
      </p:sp>
    </p:spTree>
    <p:extLst>
      <p:ext uri="{BB962C8B-B14F-4D97-AF65-F5344CB8AC3E}">
        <p14:creationId xmlns:p14="http://schemas.microsoft.com/office/powerpoint/2010/main" val="1379588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os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D0758-62BB-47B3-946D-902A8A2466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30304"/>
            <a:ext cx="10744200" cy="159849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000" strike="noStrike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Presentation Divider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22FA74-2878-45E0-A25B-A681A3F2E8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5029200"/>
            <a:ext cx="10744200" cy="12801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51BFF-0531-490D-8F11-63A84893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9F2E-5352-47F7-821B-CF3F11D4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16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Bos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0582F5-7088-4AF5-B232-8D8AF457C4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99F2E-5352-47F7-821B-CF3F11D459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156369D-87E7-40DD-B638-65B32714B4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356143"/>
            <a:ext cx="4514045" cy="470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E42E60-885D-40A1-BF63-49926D4C62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4800600"/>
            <a:ext cx="4514045" cy="47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First.Last@CurtaHealth.com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10903A3-BBEB-48E9-A370-363FF96D32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5440410"/>
            <a:ext cx="4514045" cy="470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248E943-25ED-445B-9245-B193C949D3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5884867"/>
            <a:ext cx="4514045" cy="47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First.Last@CurtaHealth.com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F2EA1D9-5C27-4879-8DE5-2FE005983E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5440410"/>
            <a:ext cx="4514045" cy="470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F35F180-25A4-4F7B-BB60-8D5A8BC941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5884867"/>
            <a:ext cx="4514045" cy="47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First.Last@CurtaHealth.com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1A8AC9-2A71-4C04-81E2-E12328ACDB43}"/>
              </a:ext>
            </a:extLst>
          </p:cNvPr>
          <p:cNvSpPr txBox="1"/>
          <p:nvPr userDrawn="1"/>
        </p:nvSpPr>
        <p:spPr>
          <a:xfrm>
            <a:off x="609600" y="557524"/>
            <a:ext cx="53016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42175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os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E0876-C264-4425-A53E-A0E79D271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9F2E-5352-47F7-821B-CF3F11D4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89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EDE6B-2C38-40CA-A7F8-041CB0C1C2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000" cap="none" baseline="0">
                <a:effectLst/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371F80-2574-4502-B31E-57E2F63F43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17230"/>
            <a:ext cx="9144000" cy="609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presentation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099D2-6ECA-4C24-BF19-9F479FBF5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C0AAF84-1AF3-4823-9BB6-1FF4AE824B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306953"/>
            <a:ext cx="9144000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DD MMM YYYY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4D48C40-166B-4799-B1F4-9584A70DCF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672078"/>
            <a:ext cx="9144000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Draft #</a:t>
            </a:r>
          </a:p>
        </p:txBody>
      </p:sp>
    </p:spTree>
    <p:extLst>
      <p:ext uri="{BB962C8B-B14F-4D97-AF65-F5344CB8AC3E}">
        <p14:creationId xmlns:p14="http://schemas.microsoft.com/office/powerpoint/2010/main" val="2340211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327D-B073-48AE-8987-15D0FB92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CEB5A7-7137-439B-92D3-90295419B6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215A56-EC25-4543-A826-2E58BE4E18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89144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cap="none" baseline="0">
                <a:effectLst/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EE1851A-6A46-4EA2-AAC2-786D4D4F62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876744"/>
            <a:ext cx="9144000" cy="609354"/>
          </a:xfrm>
          <a:prstGeom prst="rect">
            <a:avLst/>
          </a:prstGeom>
        </p:spPr>
        <p:txBody>
          <a:bodyPr lIns="182880"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</p:spTree>
    <p:extLst>
      <p:ext uri="{BB962C8B-B14F-4D97-AF65-F5344CB8AC3E}">
        <p14:creationId xmlns:p14="http://schemas.microsoft.com/office/powerpoint/2010/main" val="3251141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904F87-C4BE-4FBE-8A6B-8C66A164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99B438-3FFE-4AC4-A0B1-2CB6AC134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5718"/>
            <a:ext cx="10399781" cy="96139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62170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6FAA-29D3-40F0-AABC-4169C959C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1000"/>
            <a:ext cx="10401300" cy="96139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0C629-E821-4798-913D-EAA2AFCBB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510"/>
            <a:ext cx="10399781" cy="46894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946-5D94-404A-844C-A1B3E26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79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6FAA-29D3-40F0-AABC-4169C959C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1000"/>
            <a:ext cx="10399781" cy="96139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0C629-E821-4798-913D-EAA2AFCBB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510"/>
            <a:ext cx="10401300" cy="41824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946-5D94-404A-844C-A1B3E26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9C3528-32AF-42A2-AB72-90988CDB14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669923"/>
            <a:ext cx="10401300" cy="502277"/>
          </a:xfrm>
          <a:prstGeom prst="rect">
            <a:avLst/>
          </a:prstGeom>
        </p:spPr>
        <p:txBody>
          <a:bodyPr lIns="0" tIns="0" rIns="0" bIns="0" anchor="b"/>
          <a:lstStyle>
            <a:lvl1pPr marL="174625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+mj-lt"/>
              <a:buAutoNum type="arabicPeriod"/>
              <a:defRPr sz="700" i="0">
                <a:solidFill>
                  <a:schemeClr val="accent4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Smith A, et al. Pharmacoeconomics. 2021;5(1):100-110.</a:t>
            </a:r>
          </a:p>
          <a:p>
            <a:pPr lvl="0"/>
            <a:r>
              <a:rPr lang="en-US" dirty="0"/>
              <a:t>White B, et al. Value Health. 2020;(2):200-225.</a:t>
            </a:r>
          </a:p>
        </p:txBody>
      </p:sp>
    </p:spTree>
    <p:extLst>
      <p:ext uri="{BB962C8B-B14F-4D97-AF65-F5344CB8AC3E}">
        <p14:creationId xmlns:p14="http://schemas.microsoft.com/office/powerpoint/2010/main" val="317936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6FAA-29D3-40F0-AABC-4169C959C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1000"/>
            <a:ext cx="10401300" cy="96139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0C629-E821-4798-913D-EAA2AFCBB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510"/>
            <a:ext cx="10399781" cy="46894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946-5D94-404A-844C-A1B3E26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902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f Abb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6FAA-29D3-40F0-AABC-4169C959C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1000"/>
            <a:ext cx="10401300" cy="96139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0C629-E821-4798-913D-EAA2AFCBB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509"/>
            <a:ext cx="10399781" cy="39394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946-5D94-404A-844C-A1B3E26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9C3528-32AF-42A2-AB72-90988CDB14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669923"/>
            <a:ext cx="10399781" cy="502277"/>
          </a:xfrm>
          <a:prstGeom prst="rect">
            <a:avLst/>
          </a:prstGeom>
        </p:spPr>
        <p:txBody>
          <a:bodyPr lIns="0" tIns="0" rIns="0" bIns="0" anchor="b"/>
          <a:lstStyle>
            <a:lvl1pPr marL="174625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+mj-lt"/>
              <a:buAutoNum type="arabicPeriod"/>
              <a:defRPr sz="700" i="0">
                <a:solidFill>
                  <a:schemeClr val="accent4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Smith A, et al. Pharmacoeconomics. 2021;5(1):100-110.</a:t>
            </a:r>
          </a:p>
          <a:p>
            <a:pPr lvl="0"/>
            <a:r>
              <a:rPr lang="en-US" dirty="0"/>
              <a:t>White B, et al. Value Health. 2020;(2):200-225.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DB52F0B-D41C-422A-9236-EE3D849031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436048"/>
            <a:ext cx="10401300" cy="224754"/>
          </a:xfrm>
          <a:prstGeom prst="rect">
            <a:avLst/>
          </a:prstGeom>
        </p:spPr>
        <p:txBody>
          <a:bodyPr lIns="0" tIns="0" rIns="0" bIns="0" anchor="ctr"/>
          <a:lstStyle>
            <a:lvl1pPr marL="158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+mj-lt"/>
              <a:buNone/>
              <a:defRPr sz="700" i="0">
                <a:solidFill>
                  <a:schemeClr val="accent4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AE – adverse event; HCP – healthcare practitioner; QALY – quality-adjusted life year.</a:t>
            </a:r>
          </a:p>
        </p:txBody>
      </p:sp>
    </p:spTree>
    <p:extLst>
      <p:ext uri="{BB962C8B-B14F-4D97-AF65-F5344CB8AC3E}">
        <p14:creationId xmlns:p14="http://schemas.microsoft.com/office/powerpoint/2010/main" val="2894692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6FAA-29D3-40F0-AABC-4169C959C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4130"/>
            <a:ext cx="10401300" cy="69738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946-5D94-404A-844C-A1B3E26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A8037E0-00DC-46DB-A8A5-4DC58845F57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200" y="1130608"/>
            <a:ext cx="10399781" cy="342854"/>
          </a:xfrm>
          <a:prstGeom prst="rect">
            <a:avLst/>
          </a:prstGeom>
        </p:spPr>
        <p:txBody>
          <a:bodyPr lIns="182880" anchor="ctr">
            <a:normAutofit/>
          </a:bodyPr>
          <a:lstStyle>
            <a:lvl1pPr marL="0" indent="0" algn="l">
              <a:buNone/>
              <a:defRPr sz="18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5895964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6FAA-29D3-40F0-AABC-4169C959C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24130"/>
            <a:ext cx="10399781" cy="69738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0C629-E821-4798-913D-EAA2AFCBB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011"/>
            <a:ext cx="10401300" cy="44769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946-5D94-404A-844C-A1B3E26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A8037E0-00DC-46DB-A8A5-4DC58845F57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8" y="1136761"/>
            <a:ext cx="10399781" cy="342854"/>
          </a:xfrm>
          <a:prstGeom prst="rect">
            <a:avLst/>
          </a:prstGeom>
        </p:spPr>
        <p:txBody>
          <a:bodyPr lIns="182880" anchor="ctr">
            <a:normAutofit/>
          </a:bodyPr>
          <a:lstStyle>
            <a:lvl1pPr marL="0" indent="0" algn="l">
              <a:buNone/>
              <a:defRPr sz="18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204790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ub 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6FAA-29D3-40F0-AABC-4169C959C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4130"/>
            <a:ext cx="10399781" cy="69738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0C629-E821-4798-913D-EAA2AFCBB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010"/>
            <a:ext cx="10399781" cy="3969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946-5D94-404A-844C-A1B3E26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A8037E0-00DC-46DB-A8A5-4DC58845F57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6681" y="1131266"/>
            <a:ext cx="10401300" cy="342854"/>
          </a:xfrm>
          <a:prstGeom prst="rect">
            <a:avLst/>
          </a:prstGeom>
        </p:spPr>
        <p:txBody>
          <a:bodyPr lIns="182880" anchor="ctr">
            <a:normAutofit/>
          </a:bodyPr>
          <a:lstStyle>
            <a:lvl1pPr marL="0" indent="0" algn="l">
              <a:buNone/>
              <a:defRPr sz="18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C9E41E-07AF-42D0-9211-7330658F92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669923"/>
            <a:ext cx="10401300" cy="502277"/>
          </a:xfrm>
          <a:prstGeom prst="rect">
            <a:avLst/>
          </a:prstGeom>
        </p:spPr>
        <p:txBody>
          <a:bodyPr lIns="0" tIns="0" rIns="0" bIns="0" anchor="b"/>
          <a:lstStyle>
            <a:lvl1pPr marL="174625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+mj-lt"/>
              <a:buAutoNum type="arabicPeriod"/>
              <a:defRPr sz="700" i="0">
                <a:solidFill>
                  <a:schemeClr val="accent4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Smith A, et al. Pharmacoeconomics. 2021;5(1):100-110.</a:t>
            </a:r>
          </a:p>
          <a:p>
            <a:pPr lvl="0"/>
            <a:r>
              <a:rPr lang="en-US" dirty="0"/>
              <a:t>White B, et al. Value Health. 2020;(2):200-225.</a:t>
            </a:r>
          </a:p>
        </p:txBody>
      </p:sp>
    </p:spTree>
    <p:extLst>
      <p:ext uri="{BB962C8B-B14F-4D97-AF65-F5344CB8AC3E}">
        <p14:creationId xmlns:p14="http://schemas.microsoft.com/office/powerpoint/2010/main" val="2344514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ub Ref Abb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6FAA-29D3-40F0-AABC-4169C959C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4130"/>
            <a:ext cx="10401300" cy="69738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0C629-E821-4798-913D-EAA2AFCBB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011"/>
            <a:ext cx="10399781" cy="37097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946-5D94-404A-844C-A1B3E26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A8037E0-00DC-46DB-A8A5-4DC58845F57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200" y="1130608"/>
            <a:ext cx="10399781" cy="342854"/>
          </a:xfrm>
          <a:prstGeom prst="rect">
            <a:avLst/>
          </a:prstGeom>
        </p:spPr>
        <p:txBody>
          <a:bodyPr lIns="182880" anchor="ctr">
            <a:normAutofit/>
          </a:bodyPr>
          <a:lstStyle>
            <a:lvl1pPr marL="0" indent="0" algn="l">
              <a:buNone/>
              <a:defRPr sz="18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C9E41E-07AF-42D0-9211-7330658F92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19" y="5665843"/>
            <a:ext cx="10399781" cy="502277"/>
          </a:xfrm>
          <a:prstGeom prst="rect">
            <a:avLst/>
          </a:prstGeom>
        </p:spPr>
        <p:txBody>
          <a:bodyPr lIns="0" tIns="0" rIns="0" bIns="0" anchor="b"/>
          <a:lstStyle>
            <a:lvl1pPr marL="174625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+mj-lt"/>
              <a:buAutoNum type="arabicPeriod"/>
              <a:defRPr sz="700" i="0">
                <a:solidFill>
                  <a:schemeClr val="accent4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Smith A, et al. Pharmacoeconomics. 2021;5(1):100-110.</a:t>
            </a:r>
          </a:p>
          <a:p>
            <a:pPr lvl="0"/>
            <a:r>
              <a:rPr lang="en-US" dirty="0"/>
              <a:t>White B, et al. Value Health. 2020;(2):200-225.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52BE2C2-CA6C-4E67-A7AD-14F985EEF0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425421"/>
            <a:ext cx="10399781" cy="224754"/>
          </a:xfrm>
          <a:prstGeom prst="rect">
            <a:avLst/>
          </a:prstGeom>
        </p:spPr>
        <p:txBody>
          <a:bodyPr lIns="0" tIns="0" rIns="0" bIns="0" anchor="ctr"/>
          <a:lstStyle>
            <a:lvl1pPr marL="158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+mj-lt"/>
              <a:buNone/>
              <a:defRPr sz="700" i="0">
                <a:solidFill>
                  <a:schemeClr val="accent4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AE – adverse event; HCP – healthcare practitioner; QALY – quality-adjusted life year.</a:t>
            </a:r>
          </a:p>
        </p:txBody>
      </p:sp>
    </p:spTree>
    <p:extLst>
      <p:ext uri="{BB962C8B-B14F-4D97-AF65-F5344CB8AC3E}">
        <p14:creationId xmlns:p14="http://schemas.microsoft.com/office/powerpoint/2010/main" val="23541093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6FAA-29D3-40F0-AABC-4169C959C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1000"/>
            <a:ext cx="10399781" cy="96139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0C629-E821-4798-913D-EAA2AFCBB1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87510"/>
            <a:ext cx="5257800" cy="39509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946-5D94-404A-844C-A1B3E26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9C3528-32AF-42A2-AB72-90988CDB14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669923"/>
            <a:ext cx="10401300" cy="502277"/>
          </a:xfrm>
          <a:prstGeom prst="rect">
            <a:avLst/>
          </a:prstGeom>
        </p:spPr>
        <p:txBody>
          <a:bodyPr lIns="0" tIns="0" rIns="0" bIns="0" anchor="b"/>
          <a:lstStyle>
            <a:lvl1pPr marL="174625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+mj-lt"/>
              <a:buAutoNum type="arabicPeriod"/>
              <a:defRPr sz="700" i="0">
                <a:solidFill>
                  <a:schemeClr val="accent4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Smith A, et al. Pharmacoeconomics. 2021;5(1):100-110.</a:t>
            </a:r>
          </a:p>
          <a:p>
            <a:pPr lvl="0"/>
            <a:r>
              <a:rPr lang="en-US" dirty="0"/>
              <a:t>White B, et al. Value Health. 2020;(2):200-225.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DB52F0B-D41C-422A-9236-EE3D849031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445169"/>
            <a:ext cx="10401300" cy="224754"/>
          </a:xfrm>
          <a:prstGeom prst="rect">
            <a:avLst/>
          </a:prstGeom>
        </p:spPr>
        <p:txBody>
          <a:bodyPr lIns="0" tIns="0" rIns="0" bIns="0" anchor="ctr"/>
          <a:lstStyle>
            <a:lvl1pPr marL="158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+mj-lt"/>
              <a:buNone/>
              <a:defRPr sz="700" i="0">
                <a:solidFill>
                  <a:schemeClr val="accent4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AE – adverse event; HCP – healthcare practitioner; QALY – quality-adjusted life year.</a:t>
            </a:r>
          </a:p>
        </p:txBody>
      </p:sp>
    </p:spTree>
    <p:extLst>
      <p:ext uri="{BB962C8B-B14F-4D97-AF65-F5344CB8AC3E}">
        <p14:creationId xmlns:p14="http://schemas.microsoft.com/office/powerpoint/2010/main" val="19641012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6FAA-29D3-40F0-AABC-4169C959C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5718"/>
            <a:ext cx="10399781" cy="96139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 dirty="0"/>
              <a:t>References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946-5D94-404A-844C-A1B3E26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D06B9DB-B0B6-4E7F-BE5F-7E4AA0177E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87510"/>
            <a:ext cx="10399781" cy="46894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2"/>
              </a:buClr>
              <a:defRPr sz="1000" i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Sheng X, Zhou A, Yao X, et al. A phase II study of RC48-ADC in HER2-positive patients with locally advanced or metastatic urothelial carcinoma. J Clin Oncol. 2019;37(15 suppl):4509.</a:t>
            </a:r>
          </a:p>
        </p:txBody>
      </p:sp>
    </p:spTree>
    <p:extLst>
      <p:ext uri="{BB962C8B-B14F-4D97-AF65-F5344CB8AC3E}">
        <p14:creationId xmlns:p14="http://schemas.microsoft.com/office/powerpoint/2010/main" val="13924520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A55BF-E239-47B3-A367-389DB0B57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980B8-0221-4638-B46D-D264140FF6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3452" y="2041165"/>
            <a:ext cx="4514045" cy="470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1917134-239D-4839-89FE-CBDA4FC22A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3452" y="2485622"/>
            <a:ext cx="4514045" cy="47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First.Last@CurtaHealth.com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F364E0-EEB1-45DC-9F3F-8D63D5CE96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3452" y="3120843"/>
            <a:ext cx="4514045" cy="470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1EB2B95-E3AF-4DF7-82A0-E828B1C1E6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03452" y="3565300"/>
            <a:ext cx="4514045" cy="47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First.Last@CurtaHealth.com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C59C3E0-A0F0-483D-8110-B8E62FC471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3452" y="4181563"/>
            <a:ext cx="4514045" cy="470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8F16BCD-6B6F-473B-A9CA-D9D991BB87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03452" y="4626020"/>
            <a:ext cx="4514045" cy="47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First.Last@CurtaHealth.com </a:t>
            </a:r>
          </a:p>
        </p:txBody>
      </p:sp>
      <p:pic>
        <p:nvPicPr>
          <p:cNvPr id="11" name="Picture 10" descr="Logo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80B13AFF-1A20-48FB-A432-5D7AE1F421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43" y="3801104"/>
            <a:ext cx="2109990" cy="5728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A3E2A1-A409-4845-A18B-63C93A271D36}"/>
              </a:ext>
            </a:extLst>
          </p:cNvPr>
          <p:cNvSpPr txBox="1"/>
          <p:nvPr userDrawn="1"/>
        </p:nvSpPr>
        <p:spPr>
          <a:xfrm>
            <a:off x="2009104" y="2765428"/>
            <a:ext cx="3098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5762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2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A55BF-E239-47B3-A367-389DB0B57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46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6FAA-29D3-40F0-AABC-4169C959C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1000"/>
            <a:ext cx="10399781" cy="96139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0C629-E821-4798-913D-EAA2AFCBB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510"/>
            <a:ext cx="10401300" cy="41824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946-5D94-404A-844C-A1B3E26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9C3528-32AF-42A2-AB72-90988CDB14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669923"/>
            <a:ext cx="10401300" cy="502277"/>
          </a:xfrm>
          <a:prstGeom prst="rect">
            <a:avLst/>
          </a:prstGeom>
        </p:spPr>
        <p:txBody>
          <a:bodyPr lIns="0" tIns="0" rIns="0" bIns="0" anchor="b"/>
          <a:lstStyle>
            <a:lvl1pPr marL="174625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+mj-lt"/>
              <a:buAutoNum type="arabicPeriod"/>
              <a:defRPr sz="700" i="0">
                <a:solidFill>
                  <a:schemeClr val="accent4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Smith A, et al. Pharmacoeconomics. 2021;5(1):100-110.</a:t>
            </a:r>
          </a:p>
          <a:p>
            <a:pPr lvl="0"/>
            <a:r>
              <a:rPr lang="en-US" dirty="0"/>
              <a:t>White B, et al. Value Health. 2020;(2):200-225.</a:t>
            </a:r>
          </a:p>
        </p:txBody>
      </p:sp>
    </p:spTree>
    <p:extLst>
      <p:ext uri="{BB962C8B-B14F-4D97-AF65-F5344CB8AC3E}">
        <p14:creationId xmlns:p14="http://schemas.microsoft.com/office/powerpoint/2010/main" val="28004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f Abb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6FAA-29D3-40F0-AABC-4169C959C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1000"/>
            <a:ext cx="10401300" cy="96139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0C629-E821-4798-913D-EAA2AFCBB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509"/>
            <a:ext cx="10399781" cy="39394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946-5D94-404A-844C-A1B3E26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9C3528-32AF-42A2-AB72-90988CDB14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669923"/>
            <a:ext cx="10399781" cy="502277"/>
          </a:xfrm>
          <a:prstGeom prst="rect">
            <a:avLst/>
          </a:prstGeom>
        </p:spPr>
        <p:txBody>
          <a:bodyPr lIns="0" tIns="0" rIns="0" bIns="0" anchor="b"/>
          <a:lstStyle>
            <a:lvl1pPr marL="174625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+mj-lt"/>
              <a:buAutoNum type="arabicPeriod"/>
              <a:defRPr sz="700" i="0">
                <a:solidFill>
                  <a:schemeClr val="accent4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Smith A, et al. Pharmacoeconomics. 2021;5(1):100-110.</a:t>
            </a:r>
          </a:p>
          <a:p>
            <a:pPr lvl="0"/>
            <a:r>
              <a:rPr lang="en-US" dirty="0"/>
              <a:t>White B, et al. Value Health. 2020;(2):200-225.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DB52F0B-D41C-422A-9236-EE3D849031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436048"/>
            <a:ext cx="10401300" cy="224754"/>
          </a:xfrm>
          <a:prstGeom prst="rect">
            <a:avLst/>
          </a:prstGeom>
        </p:spPr>
        <p:txBody>
          <a:bodyPr lIns="0" tIns="0" rIns="0" bIns="0" anchor="ctr"/>
          <a:lstStyle>
            <a:lvl1pPr marL="158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+mj-lt"/>
              <a:buNone/>
              <a:defRPr sz="700" i="0">
                <a:solidFill>
                  <a:schemeClr val="accent4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AE – adverse event; HCP – healthcare practitioner; QALY – quality-adjusted life year.</a:t>
            </a:r>
          </a:p>
        </p:txBody>
      </p:sp>
    </p:spTree>
    <p:extLst>
      <p:ext uri="{BB962C8B-B14F-4D97-AF65-F5344CB8AC3E}">
        <p14:creationId xmlns:p14="http://schemas.microsoft.com/office/powerpoint/2010/main" val="122847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6FAA-29D3-40F0-AABC-4169C959C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4130"/>
            <a:ext cx="10401300" cy="69738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946-5D94-404A-844C-A1B3E26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A8037E0-00DC-46DB-A8A5-4DC58845F57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200" y="1130608"/>
            <a:ext cx="10399781" cy="342854"/>
          </a:xfrm>
          <a:prstGeom prst="rect">
            <a:avLst/>
          </a:prstGeom>
        </p:spPr>
        <p:txBody>
          <a:bodyPr lIns="182880" anchor="ctr">
            <a:normAutofit/>
          </a:bodyPr>
          <a:lstStyle>
            <a:lvl1pPr marL="0" indent="0" algn="l">
              <a:buNone/>
              <a:defRPr sz="18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40755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6FAA-29D3-40F0-AABC-4169C959C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24130"/>
            <a:ext cx="10399781" cy="69738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0C629-E821-4798-913D-EAA2AFCBB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011"/>
            <a:ext cx="10401300" cy="44769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946-5D94-404A-844C-A1B3E26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A8037E0-00DC-46DB-A8A5-4DC58845F57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8" y="1136761"/>
            <a:ext cx="10399781" cy="342854"/>
          </a:xfrm>
          <a:prstGeom prst="rect">
            <a:avLst/>
          </a:prstGeom>
        </p:spPr>
        <p:txBody>
          <a:bodyPr lIns="182880" anchor="ctr">
            <a:normAutofit/>
          </a:bodyPr>
          <a:lstStyle>
            <a:lvl1pPr marL="0" indent="0" algn="l">
              <a:buNone/>
              <a:defRPr sz="18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67984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ub 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6FAA-29D3-40F0-AABC-4169C959C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4130"/>
            <a:ext cx="10399781" cy="69738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0C629-E821-4798-913D-EAA2AFCBB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010"/>
            <a:ext cx="10399781" cy="3969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946-5D94-404A-844C-A1B3E26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A8037E0-00DC-46DB-A8A5-4DC58845F57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6681" y="1131266"/>
            <a:ext cx="10401300" cy="342854"/>
          </a:xfrm>
          <a:prstGeom prst="rect">
            <a:avLst/>
          </a:prstGeom>
        </p:spPr>
        <p:txBody>
          <a:bodyPr lIns="182880" anchor="ctr">
            <a:normAutofit/>
          </a:bodyPr>
          <a:lstStyle>
            <a:lvl1pPr marL="0" indent="0" algn="l">
              <a:buNone/>
              <a:defRPr sz="18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C9E41E-07AF-42D0-9211-7330658F92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669923"/>
            <a:ext cx="10401300" cy="502277"/>
          </a:xfrm>
          <a:prstGeom prst="rect">
            <a:avLst/>
          </a:prstGeom>
        </p:spPr>
        <p:txBody>
          <a:bodyPr lIns="0" tIns="0" rIns="0" bIns="0" anchor="b"/>
          <a:lstStyle>
            <a:lvl1pPr marL="174625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+mj-lt"/>
              <a:buAutoNum type="arabicPeriod"/>
              <a:defRPr sz="700" i="0">
                <a:solidFill>
                  <a:schemeClr val="accent4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Smith A, et al. Pharmacoeconomics. 2021;5(1):100-110.</a:t>
            </a:r>
          </a:p>
          <a:p>
            <a:pPr lvl="0"/>
            <a:r>
              <a:rPr lang="en-US" dirty="0"/>
              <a:t>White B, et al. Value Health. 2020;(2):200-225.</a:t>
            </a:r>
          </a:p>
        </p:txBody>
      </p:sp>
    </p:spTree>
    <p:extLst>
      <p:ext uri="{BB962C8B-B14F-4D97-AF65-F5344CB8AC3E}">
        <p14:creationId xmlns:p14="http://schemas.microsoft.com/office/powerpoint/2010/main" val="43318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ub Ref Abb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6FAA-29D3-40F0-AABC-4169C959C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4130"/>
            <a:ext cx="10401300" cy="69738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0C629-E821-4798-913D-EAA2AFCBB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011"/>
            <a:ext cx="10399781" cy="37097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946-5D94-404A-844C-A1B3E26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A8037E0-00DC-46DB-A8A5-4DC58845F57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200" y="1130608"/>
            <a:ext cx="10399781" cy="342854"/>
          </a:xfrm>
          <a:prstGeom prst="rect">
            <a:avLst/>
          </a:prstGeom>
        </p:spPr>
        <p:txBody>
          <a:bodyPr lIns="182880" anchor="ctr">
            <a:normAutofit/>
          </a:bodyPr>
          <a:lstStyle>
            <a:lvl1pPr marL="0" indent="0" algn="l">
              <a:buNone/>
              <a:defRPr sz="18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C9E41E-07AF-42D0-9211-7330658F92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19" y="5665843"/>
            <a:ext cx="10399781" cy="502277"/>
          </a:xfrm>
          <a:prstGeom prst="rect">
            <a:avLst/>
          </a:prstGeom>
        </p:spPr>
        <p:txBody>
          <a:bodyPr lIns="0" tIns="0" rIns="0" bIns="0" anchor="b"/>
          <a:lstStyle>
            <a:lvl1pPr marL="174625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+mj-lt"/>
              <a:buAutoNum type="arabicPeriod"/>
              <a:defRPr sz="700" i="0">
                <a:solidFill>
                  <a:schemeClr val="accent4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Smith A, et al. Pharmacoeconomics. 2021;5(1):100-110.</a:t>
            </a:r>
          </a:p>
          <a:p>
            <a:pPr lvl="0"/>
            <a:r>
              <a:rPr lang="en-US" dirty="0"/>
              <a:t>White B, et al. Value Health. 2020;(2):200-225.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52BE2C2-CA6C-4E67-A7AD-14F985EEF0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425421"/>
            <a:ext cx="10399781" cy="224754"/>
          </a:xfrm>
          <a:prstGeom prst="rect">
            <a:avLst/>
          </a:prstGeom>
        </p:spPr>
        <p:txBody>
          <a:bodyPr lIns="0" tIns="0" rIns="0" bIns="0" anchor="ctr"/>
          <a:lstStyle>
            <a:lvl1pPr marL="158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+mj-lt"/>
              <a:buNone/>
              <a:defRPr sz="700" i="0">
                <a:solidFill>
                  <a:schemeClr val="accent4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AE – adverse event; HCP – healthcare practitioner; QALY – quality-adjusted life year.</a:t>
            </a:r>
          </a:p>
        </p:txBody>
      </p:sp>
    </p:spTree>
    <p:extLst>
      <p:ext uri="{BB962C8B-B14F-4D97-AF65-F5344CB8AC3E}">
        <p14:creationId xmlns:p14="http://schemas.microsoft.com/office/powerpoint/2010/main" val="313234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2AFDBA2-DF65-479E-A04A-2B7E39E4FDE3}"/>
              </a:ext>
            </a:extLst>
          </p:cNvPr>
          <p:cNvGrpSpPr/>
          <p:nvPr userDrawn="1"/>
        </p:nvGrpSpPr>
        <p:grpSpPr>
          <a:xfrm>
            <a:off x="754" y="6176962"/>
            <a:ext cx="12191246" cy="681038"/>
            <a:chOff x="0" y="-237088"/>
            <a:chExt cx="7753350" cy="1208639"/>
          </a:xfrm>
        </p:grpSpPr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92A58073-8418-479B-8818-2744566A9DBF}"/>
                </a:ext>
              </a:extLst>
            </p:cNvPr>
            <p:cNvSpPr/>
            <p:nvPr userDrawn="1"/>
          </p:nvSpPr>
          <p:spPr>
            <a:xfrm flipH="1">
              <a:off x="800100" y="-237088"/>
              <a:ext cx="6953250" cy="1208638"/>
            </a:xfrm>
            <a:prstGeom prst="rt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3DC11A16-2928-4E98-848B-78BD478D9AAB}"/>
                </a:ext>
              </a:extLst>
            </p:cNvPr>
            <p:cNvSpPr/>
            <p:nvPr userDrawn="1"/>
          </p:nvSpPr>
          <p:spPr>
            <a:xfrm>
              <a:off x="2105025" y="-154141"/>
              <a:ext cx="4838700" cy="1125692"/>
            </a:xfrm>
            <a:prstGeom prst="triangle">
              <a:avLst>
                <a:gd name="adj" fmla="val 22244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A6EE066E-BE7B-412B-A9D4-C8D982B2C8AC}"/>
                </a:ext>
              </a:extLst>
            </p:cNvPr>
            <p:cNvSpPr/>
            <p:nvPr userDrawn="1"/>
          </p:nvSpPr>
          <p:spPr>
            <a:xfrm>
              <a:off x="0" y="-237088"/>
              <a:ext cx="6953250" cy="1208638"/>
            </a:xfrm>
            <a:prstGeom prst="rt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2FB5CE-78CE-469A-ADC5-F53C678A5FF6}"/>
              </a:ext>
            </a:extLst>
          </p:cNvPr>
          <p:cNvGrpSpPr/>
          <p:nvPr userDrawn="1"/>
        </p:nvGrpSpPr>
        <p:grpSpPr>
          <a:xfrm>
            <a:off x="11271564" y="1"/>
            <a:ext cx="920436" cy="941560"/>
            <a:chOff x="7929" y="0"/>
            <a:chExt cx="1000125" cy="1004318"/>
          </a:xfrm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A34DD77D-EB57-4571-A624-19550BD03FA6}"/>
                </a:ext>
              </a:extLst>
            </p:cNvPr>
            <p:cNvSpPr/>
            <p:nvPr userDrawn="1"/>
          </p:nvSpPr>
          <p:spPr>
            <a:xfrm flipH="1" flipV="1">
              <a:off x="512420" y="4193"/>
              <a:ext cx="495300" cy="1000125"/>
            </a:xfrm>
            <a:prstGeom prst="rt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98D541FB-3F3D-4147-8646-74E5CEBE8418}"/>
                </a:ext>
              </a:extLst>
            </p:cNvPr>
            <p:cNvSpPr/>
            <p:nvPr userDrawn="1"/>
          </p:nvSpPr>
          <p:spPr>
            <a:xfrm rot="16200000" flipH="1">
              <a:off x="260342" y="-252413"/>
              <a:ext cx="495300" cy="1000125"/>
            </a:xfrm>
            <a:prstGeom prst="rt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6DA94DEC-E7A2-489B-92E3-7F1BF40B9F8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065" y="6299835"/>
            <a:ext cx="583168" cy="50165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F1F4C-FB10-45B3-90B8-43DCBC61B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9341" y="6403690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EFFD2F-AE81-48F3-8F7C-F732C08D8D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450555-B175-4880-81D0-ACA81843EE17}"/>
              </a:ext>
            </a:extLst>
          </p:cNvPr>
          <p:cNvSpPr txBox="1"/>
          <p:nvPr userDrawn="1"/>
        </p:nvSpPr>
        <p:spPr>
          <a:xfrm>
            <a:off x="296812" y="6400800"/>
            <a:ext cx="268276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418683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4" r:id="rId3"/>
    <p:sldLayoutId id="2147483721" r:id="rId4"/>
    <p:sldLayoutId id="2147483723" r:id="rId5"/>
    <p:sldLayoutId id="2147483730" r:id="rId6"/>
    <p:sldLayoutId id="2147483720" r:id="rId7"/>
    <p:sldLayoutId id="2147483722" r:id="rId8"/>
    <p:sldLayoutId id="2147483724" r:id="rId9"/>
    <p:sldLayoutId id="2147483727" r:id="rId10"/>
    <p:sldLayoutId id="2147483725" r:id="rId11"/>
    <p:sldLayoutId id="2147483728" r:id="rId12"/>
    <p:sldLayoutId id="214748367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 cap="small" baseline="0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 baseline="0">
          <a:solidFill>
            <a:schemeClr val="accent4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 baseline="0">
          <a:solidFill>
            <a:schemeClr val="accent4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 baseline="0">
          <a:solidFill>
            <a:schemeClr val="accent4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 baseline="0">
          <a:solidFill>
            <a:schemeClr val="accent4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 baseline="0">
          <a:solidFill>
            <a:schemeClr val="accent4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24" userDrawn="1">
          <p15:clr>
            <a:srgbClr val="F26B43"/>
          </p15:clr>
        </p15:guide>
        <p15:guide id="2" pos="7080" userDrawn="1">
          <p15:clr>
            <a:srgbClr val="F26B43"/>
          </p15:clr>
        </p15:guide>
        <p15:guide id="4" pos="192" userDrawn="1">
          <p15:clr>
            <a:srgbClr val="F26B43"/>
          </p15:clr>
        </p15:guide>
        <p15:guide id="5" orient="horz" pos="144" userDrawn="1">
          <p15:clr>
            <a:srgbClr val="F26B43"/>
          </p15:clr>
        </p15:guide>
        <p15:guide id="6" pos="528" userDrawn="1">
          <p15:clr>
            <a:srgbClr val="F26B43"/>
          </p15:clr>
        </p15:guide>
        <p15:guide id="7" orient="horz" pos="240" userDrawn="1">
          <p15:clr>
            <a:srgbClr val="F26B43"/>
          </p15:clr>
        </p15:guide>
        <p15:guide id="8" orient="horz" pos="38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C4A5BE44-2434-4A33-8BF2-BFDCE3F7F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2" r="221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FCDA29C-EDF5-4F33-A72C-2C097A8F69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5000">
                <a:srgbClr val="FFFFFF">
                  <a:alpha val="95000"/>
                </a:srgbClr>
              </a:gs>
              <a:gs pos="0">
                <a:schemeClr val="bg1"/>
              </a:gs>
              <a:gs pos="85000">
                <a:srgbClr val="FFFFFF">
                  <a:alpha val="90000"/>
                </a:srgbClr>
              </a:gs>
              <a:gs pos="100000">
                <a:schemeClr val="bg1">
                  <a:alpha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AB824-86EB-4B22-AC58-66EA913F4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9427" y="6400800"/>
            <a:ext cx="54864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rgbClr val="7979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355CCD-F58B-46F5-8128-8F06277FC9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382B10B0-E06B-4C44-9D9A-0454A83801C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065" y="6299835"/>
            <a:ext cx="583168" cy="501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DADD2A-E5B9-441F-AB40-483C834DFB6E}"/>
              </a:ext>
            </a:extLst>
          </p:cNvPr>
          <p:cNvSpPr txBox="1"/>
          <p:nvPr userDrawn="1"/>
        </p:nvSpPr>
        <p:spPr>
          <a:xfrm>
            <a:off x="292698" y="6519704"/>
            <a:ext cx="2679192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797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98635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55" r:id="rId2"/>
    <p:sldLayoutId id="214748375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ridge over a body of water&#10;&#10;Description automatically generated">
            <a:extLst>
              <a:ext uri="{FF2B5EF4-FFF2-40B4-BE49-F238E27FC236}">
                <a16:creationId xmlns:a16="http://schemas.microsoft.com/office/drawing/2014/main" id="{AD39EAD6-750F-46B8-9384-12C57A45B69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" y="0"/>
            <a:ext cx="12184508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909471B-1529-4A90-BB62-44B5DAEF1839}"/>
              </a:ext>
            </a:extLst>
          </p:cNvPr>
          <p:cNvSpPr/>
          <p:nvPr userDrawn="1"/>
        </p:nvSpPr>
        <p:spPr>
          <a:xfrm>
            <a:off x="0" y="-794"/>
            <a:ext cx="12184508" cy="6858794"/>
          </a:xfrm>
          <a:prstGeom prst="rect">
            <a:avLst/>
          </a:prstGeom>
          <a:solidFill>
            <a:srgbClr val="13283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BA94F-A753-4F82-87F7-2D65C7087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160" y="6355080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799F2E-5352-47F7-821B-CF3F11D459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663A35AE-FF84-4B00-A998-03A657E67B3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70" y="6241415"/>
            <a:ext cx="583168" cy="501650"/>
          </a:xfrm>
          <a:prstGeom prst="rect">
            <a:avLst/>
          </a:prstGeom>
        </p:spPr>
      </p:pic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92C998D4-014F-41A2-BB3B-EF73D9B0BA09}"/>
              </a:ext>
            </a:extLst>
          </p:cNvPr>
          <p:cNvSpPr txBox="1">
            <a:spLocks/>
          </p:cNvSpPr>
          <p:nvPr userDrawn="1"/>
        </p:nvSpPr>
        <p:spPr>
          <a:xfrm>
            <a:off x="609600" y="6355080"/>
            <a:ext cx="2743200" cy="27432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23428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0" r:id="rId2"/>
    <p:sldLayoutId id="2147483701" r:id="rId3"/>
    <p:sldLayoutId id="214748369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small" baseline="0">
          <a:solidFill>
            <a:schemeClr val="bg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76" userDrawn="1">
          <p15:clr>
            <a:srgbClr val="F26B43"/>
          </p15:clr>
        </p15:guide>
        <p15:guide id="2" pos="7152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orient="horz" pos="144" userDrawn="1">
          <p15:clr>
            <a:srgbClr val="F26B43"/>
          </p15:clr>
        </p15:guide>
        <p15:guide id="5" orient="horz" pos="3024" userDrawn="1">
          <p15:clr>
            <a:srgbClr val="F26B43"/>
          </p15:clr>
        </p15:guide>
        <p15:guide id="6" orient="horz" pos="400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630 megapixels! A very high resolution, large-format VAST photo print of the Boston skyline at night; photograph created by Phil Crawshay in Fan Pier Park, Boston, Massachusetts">
            <a:extLst>
              <a:ext uri="{FF2B5EF4-FFF2-40B4-BE49-F238E27FC236}">
                <a16:creationId xmlns:a16="http://schemas.microsoft.com/office/drawing/2014/main" id="{58121F39-6483-4144-B1B5-980E9901F15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" r="17695"/>
          <a:stretch/>
        </p:blipFill>
        <p:spPr bwMode="auto">
          <a:xfrm>
            <a:off x="-755" y="-7616"/>
            <a:ext cx="12192001" cy="6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909471B-1529-4A90-BB62-44B5DAEF1839}"/>
              </a:ext>
            </a:extLst>
          </p:cNvPr>
          <p:cNvSpPr/>
          <p:nvPr userDrawn="1"/>
        </p:nvSpPr>
        <p:spPr>
          <a:xfrm>
            <a:off x="7492" y="-9034"/>
            <a:ext cx="12184508" cy="6858794"/>
          </a:xfrm>
          <a:prstGeom prst="rect">
            <a:avLst/>
          </a:prstGeom>
          <a:solidFill>
            <a:srgbClr val="132833">
              <a:alpha val="67059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BA94F-A753-4F82-87F7-2D65C7087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914" y="6353376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799F2E-5352-47F7-821B-CF3F11D459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663A35AE-FF84-4B00-A998-03A657E67B3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316" y="6102551"/>
            <a:ext cx="583168" cy="501650"/>
          </a:xfrm>
          <a:prstGeom prst="rect">
            <a:avLst/>
          </a:prstGeom>
        </p:spPr>
      </p:pic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92C998D4-014F-41A2-BB3B-EF73D9B0BA09}"/>
              </a:ext>
            </a:extLst>
          </p:cNvPr>
          <p:cNvSpPr txBox="1">
            <a:spLocks/>
          </p:cNvSpPr>
          <p:nvPr userDrawn="1"/>
        </p:nvSpPr>
        <p:spPr>
          <a:xfrm>
            <a:off x="609600" y="6367346"/>
            <a:ext cx="2743200" cy="27432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81224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9" r:id="rId2"/>
    <p:sldLayoutId id="2147483731" r:id="rId3"/>
    <p:sldLayoutId id="214748371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small" baseline="0">
          <a:solidFill>
            <a:schemeClr val="bg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orient="horz" pos="3168" userDrawn="1">
          <p15:clr>
            <a:srgbClr val="F26B43"/>
          </p15:clr>
        </p15:guide>
        <p15:guide id="3" orient="horz" pos="4176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orient="horz" pos="1152" userDrawn="1">
          <p15:clr>
            <a:srgbClr val="F26B43"/>
          </p15:clr>
        </p15:guide>
        <p15:guide id="6" orient="horz" pos="144" userDrawn="1">
          <p15:clr>
            <a:srgbClr val="F26B43"/>
          </p15:clr>
        </p15:guide>
        <p15:guide id="7" orient="horz" pos="400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2AFDBA2-DF65-479E-A04A-2B7E39E4FDE3}"/>
              </a:ext>
            </a:extLst>
          </p:cNvPr>
          <p:cNvGrpSpPr/>
          <p:nvPr userDrawn="1"/>
        </p:nvGrpSpPr>
        <p:grpSpPr>
          <a:xfrm>
            <a:off x="754" y="6176962"/>
            <a:ext cx="12191246" cy="681038"/>
            <a:chOff x="0" y="-237088"/>
            <a:chExt cx="7753350" cy="1208639"/>
          </a:xfrm>
        </p:grpSpPr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92A58073-8418-479B-8818-2744566A9DBF}"/>
                </a:ext>
              </a:extLst>
            </p:cNvPr>
            <p:cNvSpPr/>
            <p:nvPr userDrawn="1"/>
          </p:nvSpPr>
          <p:spPr>
            <a:xfrm flipH="1">
              <a:off x="800100" y="-237088"/>
              <a:ext cx="6953250" cy="1208638"/>
            </a:xfrm>
            <a:prstGeom prst="rt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3DC11A16-2928-4E98-848B-78BD478D9AAB}"/>
                </a:ext>
              </a:extLst>
            </p:cNvPr>
            <p:cNvSpPr/>
            <p:nvPr userDrawn="1"/>
          </p:nvSpPr>
          <p:spPr>
            <a:xfrm>
              <a:off x="2105025" y="-154141"/>
              <a:ext cx="4838700" cy="1125692"/>
            </a:xfrm>
            <a:prstGeom prst="triangle">
              <a:avLst>
                <a:gd name="adj" fmla="val 22244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A6EE066E-BE7B-412B-A9D4-C8D982B2C8AC}"/>
                </a:ext>
              </a:extLst>
            </p:cNvPr>
            <p:cNvSpPr/>
            <p:nvPr userDrawn="1"/>
          </p:nvSpPr>
          <p:spPr>
            <a:xfrm>
              <a:off x="0" y="-237088"/>
              <a:ext cx="6953250" cy="1208638"/>
            </a:xfrm>
            <a:prstGeom prst="rt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2FB5CE-78CE-469A-ADC5-F53C678A5FF6}"/>
              </a:ext>
            </a:extLst>
          </p:cNvPr>
          <p:cNvGrpSpPr/>
          <p:nvPr userDrawn="1"/>
        </p:nvGrpSpPr>
        <p:grpSpPr>
          <a:xfrm>
            <a:off x="11271564" y="1"/>
            <a:ext cx="920436" cy="941560"/>
            <a:chOff x="7929" y="0"/>
            <a:chExt cx="1000125" cy="1004318"/>
          </a:xfrm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A34DD77D-EB57-4571-A624-19550BD03FA6}"/>
                </a:ext>
              </a:extLst>
            </p:cNvPr>
            <p:cNvSpPr/>
            <p:nvPr userDrawn="1"/>
          </p:nvSpPr>
          <p:spPr>
            <a:xfrm flipH="1" flipV="1">
              <a:off x="512420" y="4193"/>
              <a:ext cx="495300" cy="1000125"/>
            </a:xfrm>
            <a:prstGeom prst="rt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98D541FB-3F3D-4147-8646-74E5CEBE8418}"/>
                </a:ext>
              </a:extLst>
            </p:cNvPr>
            <p:cNvSpPr/>
            <p:nvPr userDrawn="1"/>
          </p:nvSpPr>
          <p:spPr>
            <a:xfrm rot="16200000" flipH="1">
              <a:off x="260342" y="-252413"/>
              <a:ext cx="495300" cy="1000125"/>
            </a:xfrm>
            <a:prstGeom prst="rt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6DA94DEC-E7A2-489B-92E3-7F1BF40B9F8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065" y="6299835"/>
            <a:ext cx="583168" cy="50165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F1F4C-FB10-45B3-90B8-43DCBC61B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9341" y="6403690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EFFD2F-AE81-48F3-8F7C-F732C08D8D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 cap="small" baseline="0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 baseline="0">
          <a:solidFill>
            <a:schemeClr val="accent4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 baseline="0">
          <a:solidFill>
            <a:schemeClr val="accent4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 baseline="0">
          <a:solidFill>
            <a:schemeClr val="accent4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 baseline="0">
          <a:solidFill>
            <a:schemeClr val="accent4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 baseline="0">
          <a:solidFill>
            <a:schemeClr val="accent4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24">
          <p15:clr>
            <a:srgbClr val="F26B43"/>
          </p15:clr>
        </p15:guide>
        <p15:guide id="2" pos="7080">
          <p15:clr>
            <a:srgbClr val="F26B43"/>
          </p15:clr>
        </p15:guide>
        <p15:guide id="4" pos="192">
          <p15:clr>
            <a:srgbClr val="F26B43"/>
          </p15:clr>
        </p15:guide>
        <p15:guide id="5" orient="horz" pos="144">
          <p15:clr>
            <a:srgbClr val="F26B43"/>
          </p15:clr>
        </p15:guide>
        <p15:guide id="6" pos="528">
          <p15:clr>
            <a:srgbClr val="F26B43"/>
          </p15:clr>
        </p15:guide>
        <p15:guide id="7" orient="horz" pos="240">
          <p15:clr>
            <a:srgbClr val="F26B43"/>
          </p15:clr>
        </p15:guide>
        <p15:guide id="8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hyperlink" Target="https://www.crd.york.ac.uk/prospero/display_record.php?RecordID=469877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6.png"/><Relationship Id="rId5" Type="http://schemas.openxmlformats.org/officeDocument/2006/relationships/hyperlink" Target="https://www.cdc.gov/diabetes/basics/type2.html#:~:text=More%20than%2037%20million%20Americans,adults%20are%20also%20developing%20it" TargetMode="External"/><Relationship Id="rId4" Type="http://schemas.openxmlformats.org/officeDocument/2006/relationships/hyperlink" Target="https://www.census.gov/data/tables/2022/demo/age-and-sex/2022-age-sex-compositio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87226C-2BD2-44A8-973A-0258240AA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EB5A7-7137-439B-92D3-90295419B6F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Audio 7">
            <a:extLst>
              <a:ext uri="{FF2B5EF4-FFF2-40B4-BE49-F238E27FC236}">
                <a16:creationId xmlns:a16="http://schemas.microsoft.com/office/drawing/2014/main" id="{CB39E671-FF74-E672-1470-8D4F00A432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sp>
        <p:nvSpPr>
          <p:cNvPr id="6" name="Title 11">
            <a:extLst>
              <a:ext uri="{FF2B5EF4-FFF2-40B4-BE49-F238E27FC236}">
                <a16:creationId xmlns:a16="http://schemas.microsoft.com/office/drawing/2014/main" id="{A09B043F-B25C-F588-8B32-4F26D3F9BAB0}"/>
              </a:ext>
            </a:extLst>
          </p:cNvPr>
          <p:cNvSpPr txBox="1">
            <a:spLocks/>
          </p:cNvSpPr>
          <p:nvPr/>
        </p:nvSpPr>
        <p:spPr>
          <a:xfrm>
            <a:off x="1524000" y="2119890"/>
            <a:ext cx="9144000" cy="2614670"/>
          </a:xfrm>
          <a:prstGeom prst="rect">
            <a:avLst/>
          </a:prstGeom>
        </p:spPr>
        <p:txBody>
          <a:bodyPr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kern="1200" cap="none" baseline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4100" b="1" dirty="0"/>
              <a:t>Digital Health Technology Assessment: </a:t>
            </a:r>
            <a:br>
              <a:rPr lang="en-US" sz="4100" dirty="0"/>
            </a:br>
            <a:r>
              <a:rPr lang="en-US" sz="4100" dirty="0"/>
              <a:t>Remote Patient Monitoring in Type 2 Diabetes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4100" dirty="0"/>
          </a:p>
          <a:p>
            <a:pPr algn="l">
              <a:lnSpc>
                <a:spcPct val="100000"/>
              </a:lnSpc>
              <a:spcBef>
                <a:spcPts val="600"/>
              </a:spcBef>
            </a:pP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85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285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Josh Carlson. PhD, MPH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85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85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Senior Partner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285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, Curta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85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85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8556D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8556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repared for the Peterson Health Technology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9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87226C-2BD2-44A8-973A-0258240AA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EB5A7-7137-439B-92D3-90295419B6F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F4930-369A-89B6-497C-2BE381BEC423}"/>
              </a:ext>
            </a:extLst>
          </p:cNvPr>
          <p:cNvSpPr txBox="1">
            <a:spLocks/>
          </p:cNvSpPr>
          <p:nvPr/>
        </p:nvSpPr>
        <p:spPr>
          <a:xfrm>
            <a:off x="217284" y="0"/>
            <a:ext cx="10399781" cy="9613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none" baseline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Sample Budget Impact Results Table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2BC4EC34-AF2A-D25E-1F48-86693AB1E7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7128169"/>
              </p:ext>
            </p:extLst>
          </p:nvPr>
        </p:nvGraphicFramePr>
        <p:xfrm>
          <a:off x="307727" y="2072338"/>
          <a:ext cx="10930254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4780">
                  <a:extLst>
                    <a:ext uri="{9D8B030D-6E8A-4147-A177-3AD203B41FA5}">
                      <a16:colId xmlns:a16="http://schemas.microsoft.com/office/drawing/2014/main" val="1256028990"/>
                    </a:ext>
                  </a:extLst>
                </a:gridCol>
                <a:gridCol w="3004512">
                  <a:extLst>
                    <a:ext uri="{9D8B030D-6E8A-4147-A177-3AD203B41FA5}">
                      <a16:colId xmlns:a16="http://schemas.microsoft.com/office/drawing/2014/main" val="926524713"/>
                    </a:ext>
                  </a:extLst>
                </a:gridCol>
                <a:gridCol w="2555481">
                  <a:extLst>
                    <a:ext uri="{9D8B030D-6E8A-4147-A177-3AD203B41FA5}">
                      <a16:colId xmlns:a16="http://schemas.microsoft.com/office/drawing/2014/main" val="1185828233"/>
                    </a:ext>
                  </a:extLst>
                </a:gridCol>
                <a:gridCol w="2555481">
                  <a:extLst>
                    <a:ext uri="{9D8B030D-6E8A-4147-A177-3AD203B41FA5}">
                      <a16:colId xmlns:a16="http://schemas.microsoft.com/office/drawing/2014/main" val="25179958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Outcomes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Scenario without RPM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Scenario with RPM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Budget Impact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108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Total cost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$X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=($Y - $X)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2127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Cost per 1,000 users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$X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=($Y - $X)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5722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Cost per user per month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$X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=($Y - $X)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6425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Cost per-member per-month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$0.XX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$0.YY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=($0.YY - $0.XX)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2605914"/>
                  </a:ext>
                </a:extLst>
              </a:tr>
            </a:tbl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B5CA02A-E44F-C0A5-98E4-703B1792EA9B}"/>
              </a:ext>
            </a:extLst>
          </p:cNvPr>
          <p:cNvSpPr txBox="1">
            <a:spLocks/>
          </p:cNvSpPr>
          <p:nvPr/>
        </p:nvSpPr>
        <p:spPr>
          <a:xfrm>
            <a:off x="10689341" y="6403690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3EFFD2F-AE81-48F3-8F7C-F732C08D8D8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EFC020-717B-87A3-BBBD-DB828E425B6E}"/>
              </a:ext>
            </a:extLst>
          </p:cNvPr>
          <p:cNvSpPr txBox="1"/>
          <p:nvPr/>
        </p:nvSpPr>
        <p:spPr>
          <a:xfrm>
            <a:off x="217284" y="851503"/>
            <a:ext cx="6192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Payer Costs (HCRU and DHT Care)</a:t>
            </a:r>
          </a:p>
        </p:txBody>
      </p:sp>
      <p:pic>
        <p:nvPicPr>
          <p:cNvPr id="7" name="Audio Recording Nov 3, 2023 at 1:33:47 PM">
            <a:hlinkClick r:id="" action="ppaction://media"/>
            <a:extLst>
              <a:ext uri="{FF2B5EF4-FFF2-40B4-BE49-F238E27FC236}">
                <a16:creationId xmlns:a16="http://schemas.microsoft.com/office/drawing/2014/main" id="{4CD54BC8-EC55-475E-5F44-C0EA4727B6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37460" y="5664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5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87226C-2BD2-44A8-973A-0258240AA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EB5A7-7137-439B-92D3-90295419B6F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E0773-97AB-4EAE-8F9D-D4C5E0592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 b="1" dirty="0"/>
              <a:t>Clinical Impact:</a:t>
            </a:r>
            <a:br>
              <a:rPr lang="en-US" sz="3600" dirty="0"/>
            </a:br>
            <a:r>
              <a:rPr lang="en-US" sz="3600" dirty="0"/>
              <a:t>Systematic Literature Review</a:t>
            </a:r>
          </a:p>
        </p:txBody>
      </p:sp>
      <p:pic>
        <p:nvPicPr>
          <p:cNvPr id="6" name="Audio 13">
            <a:extLst>
              <a:ext uri="{FF2B5EF4-FFF2-40B4-BE49-F238E27FC236}">
                <a16:creationId xmlns:a16="http://schemas.microsoft.com/office/drawing/2014/main" id="{C75578B3-D2EE-4099-1E09-148379B60D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6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87226C-2BD2-44A8-973A-0258240AA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EB5A7-7137-439B-92D3-90295419B6F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F92E31B-6735-3065-DAD7-C754E88CD321}"/>
              </a:ext>
            </a:extLst>
          </p:cNvPr>
          <p:cNvSpPr txBox="1">
            <a:spLocks/>
          </p:cNvSpPr>
          <p:nvPr/>
        </p:nvSpPr>
        <p:spPr>
          <a:xfrm>
            <a:off x="10689341" y="6403690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A9A8B5-2F46-45D5-BFD6-50DBD399472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Audio 8">
            <a:extLst>
              <a:ext uri="{FF2B5EF4-FFF2-40B4-BE49-F238E27FC236}">
                <a16:creationId xmlns:a16="http://schemas.microsoft.com/office/drawing/2014/main" id="{92326342-58C9-5814-6166-FF5E8FE42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8A5C7A-5751-8649-0CFD-13FA6903900B}"/>
              </a:ext>
            </a:extLst>
          </p:cNvPr>
          <p:cNvSpPr txBox="1"/>
          <p:nvPr/>
        </p:nvSpPr>
        <p:spPr>
          <a:xfrm>
            <a:off x="152400" y="134293"/>
            <a:ext cx="930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Systematic Literature Review: High Level Protocol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9B0F6B2-6FA8-91D5-FE9C-4D5CAB25E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121359"/>
              </p:ext>
            </p:extLst>
          </p:nvPr>
        </p:nvGraphicFramePr>
        <p:xfrm>
          <a:off x="164432" y="831300"/>
          <a:ext cx="11251988" cy="495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635">
                  <a:extLst>
                    <a:ext uri="{9D8B030D-6E8A-4147-A177-3AD203B41FA5}">
                      <a16:colId xmlns:a16="http://schemas.microsoft.com/office/drawing/2014/main" val="2840221097"/>
                    </a:ext>
                  </a:extLst>
                </a:gridCol>
                <a:gridCol w="2649731">
                  <a:extLst>
                    <a:ext uri="{9D8B030D-6E8A-4147-A177-3AD203B41FA5}">
                      <a16:colId xmlns:a16="http://schemas.microsoft.com/office/drawing/2014/main" val="4116420834"/>
                    </a:ext>
                  </a:extLst>
                </a:gridCol>
                <a:gridCol w="3081113">
                  <a:extLst>
                    <a:ext uri="{9D8B030D-6E8A-4147-A177-3AD203B41FA5}">
                      <a16:colId xmlns:a16="http://schemas.microsoft.com/office/drawing/2014/main" val="252200175"/>
                    </a:ext>
                  </a:extLst>
                </a:gridCol>
                <a:gridCol w="3811509">
                  <a:extLst>
                    <a:ext uri="{9D8B030D-6E8A-4147-A177-3AD203B41FA5}">
                      <a16:colId xmlns:a16="http://schemas.microsoft.com/office/drawing/2014/main" val="1381838718"/>
                    </a:ext>
                  </a:extLst>
                </a:gridCol>
              </a:tblGrid>
              <a:tr h="3427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</a:rPr>
                        <a:t>Category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</a:rPr>
                        <a:t>Inclusion Criteria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</a:rPr>
                        <a:t>Exclusion Criteria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ctr"/>
                </a:tc>
                <a:extLst>
                  <a:ext uri="{0D108BD9-81ED-4DB2-BD59-A6C34878D82A}">
                    <a16:rowId xmlns:a16="http://schemas.microsoft.com/office/drawing/2014/main" val="127515190"/>
                  </a:ext>
                </a:extLst>
              </a:tr>
              <a:tr h="43743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Population</a:t>
                      </a:r>
                      <a:endParaRPr lang="en-US" sz="1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Adults living with type II diabetes mellitus</a:t>
                      </a:r>
                      <a:endParaRPr lang="en-US" sz="1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Adults or children with Type 1 diabetes mellitus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Children with Type 2 diabetes mellitus</a:t>
                      </a:r>
                    </a:p>
                  </a:txBody>
                  <a:tcPr marL="23252" marR="23252" marT="0" marB="0"/>
                </a:tc>
                <a:extLst>
                  <a:ext uri="{0D108BD9-81ED-4DB2-BD59-A6C34878D82A}">
                    <a16:rowId xmlns:a16="http://schemas.microsoft.com/office/drawing/2014/main" val="1502438673"/>
                  </a:ext>
                </a:extLst>
              </a:tr>
              <a:tr h="34392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Interventions</a:t>
                      </a:r>
                      <a:endParaRPr lang="en-US" sz="1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Blood glucose monitoring (non-continuous) with associated mobile or web application.</a:t>
                      </a:r>
                      <a:endParaRPr lang="en-US" sz="1100" dirty="0">
                        <a:effectLst/>
                        <a:latin typeface="+mj-lt"/>
                      </a:endParaRPr>
                    </a:p>
                  </a:txBody>
                  <a:tcPr marL="23252" marR="232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Continuous glucose monitoring systems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Standalone health applications and person devices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Smart insulin pens and pen caps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Standalone insulin pumps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Non-invasive sensors</a:t>
                      </a:r>
                    </a:p>
                  </a:txBody>
                  <a:tcPr marL="23252" marR="23252" marT="0" marB="0"/>
                </a:tc>
                <a:extLst>
                  <a:ext uri="{0D108BD9-81ED-4DB2-BD59-A6C34878D82A}">
                    <a16:rowId xmlns:a16="http://schemas.microsoft.com/office/drawing/2014/main" val="2265157180"/>
                  </a:ext>
                </a:extLst>
              </a:tr>
              <a:tr h="27839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Comparators</a:t>
                      </a:r>
                      <a:endParaRPr lang="en-US" sz="1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/>
                </a:tc>
                <a:tc gridSpan="2"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Standard of care (fingerstick blood glucose meter) or usual care.</a:t>
                      </a:r>
                      <a:endParaRPr lang="en-US" sz="1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Not applicable </a:t>
                      </a:r>
                    </a:p>
                  </a:txBody>
                  <a:tcPr marL="23252" marR="23252" marT="0" marB="0"/>
                </a:tc>
                <a:extLst>
                  <a:ext uri="{0D108BD9-81ED-4DB2-BD59-A6C34878D82A}">
                    <a16:rowId xmlns:a16="http://schemas.microsoft.com/office/drawing/2014/main" val="2796760246"/>
                  </a:ext>
                </a:extLst>
              </a:tr>
              <a:tr h="156414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Outcomes</a:t>
                      </a:r>
                      <a:endParaRPr lang="en-US" sz="1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HbA1c level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Body weight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Cardiovascular risk factors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Cardiovascular events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Safety of connected blood glucose meters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Safety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User experience</a:t>
                      </a:r>
                    </a:p>
                  </a:txBody>
                  <a:tcPr marL="23252" marR="23252" marT="0" marB="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Patient satisfaction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Adherence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Use of medication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HCRU (ED, hospitalization, clinic visits)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Shifts in care delivery driven by connected blood glucose meters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Health equity</a:t>
                      </a:r>
                    </a:p>
                    <a:p>
                      <a:pPr marL="285750" lvl="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100" b="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</a:p>
                  </a:txBody>
                  <a:tcPr marL="23252" marR="23252" marT="0" marB="0"/>
                </a:tc>
                <a:extLst>
                  <a:ext uri="{0D108BD9-81ED-4DB2-BD59-A6C34878D82A}">
                    <a16:rowId xmlns:a16="http://schemas.microsoft.com/office/drawing/2014/main" val="2059970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Study designs</a:t>
                      </a:r>
                      <a:endParaRPr lang="en-US" sz="1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/>
                </a:tc>
                <a:tc gridSpan="2"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Clinical trials (phase 2 or 3; single arm or controlled)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Observational (prospective and retrospective) studies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Systematic reviews and meta-analysis</a:t>
                      </a:r>
                    </a:p>
                  </a:txBody>
                  <a:tcPr marL="23252" marR="232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lvl="0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latin typeface="+mj-lt"/>
                        </a:rPr>
                        <a:t>Commentary, letters, editorials, opinions, study protocols</a:t>
                      </a:r>
                    </a:p>
                    <a:p>
                      <a:pPr marL="182880" lvl="0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latin typeface="+mj-lt"/>
                        </a:rPr>
                        <a:t>Non-systematic and narrative reviews</a:t>
                      </a:r>
                    </a:p>
                    <a:p>
                      <a:pPr marL="182880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latin typeface="+mj-lt"/>
                        </a:rPr>
                        <a:t>Case reports or series </a:t>
                      </a:r>
                    </a:p>
                  </a:txBody>
                  <a:tcPr marL="23252" marR="23252" marT="0" marB="0"/>
                </a:tc>
                <a:extLst>
                  <a:ext uri="{0D108BD9-81ED-4DB2-BD59-A6C34878D82A}">
                    <a16:rowId xmlns:a16="http://schemas.microsoft.com/office/drawing/2014/main" val="3663092568"/>
                  </a:ext>
                </a:extLst>
              </a:tr>
              <a:tr h="27843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Geography</a:t>
                      </a:r>
                      <a:endParaRPr lang="en-US" sz="1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Global</a:t>
                      </a:r>
                      <a:endParaRPr lang="en-US" sz="1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Interventions not approved or available in the United States</a:t>
                      </a:r>
                      <a:endParaRPr lang="en-US" sz="1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/>
                </a:tc>
                <a:extLst>
                  <a:ext uri="{0D108BD9-81ED-4DB2-BD59-A6C34878D82A}">
                    <a16:rowId xmlns:a16="http://schemas.microsoft.com/office/drawing/2014/main" val="2955624910"/>
                  </a:ext>
                </a:extLst>
              </a:tr>
              <a:tr h="2572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Language</a:t>
                      </a:r>
                      <a:endParaRPr lang="en-US" sz="1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Articles and abstracts published in English </a:t>
                      </a:r>
                      <a:endParaRPr lang="en-US" sz="1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Not applicable</a:t>
                      </a:r>
                      <a:endParaRPr lang="en-US" sz="1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/>
                </a:tc>
                <a:extLst>
                  <a:ext uri="{0D108BD9-81ED-4DB2-BD59-A6C34878D82A}">
                    <a16:rowId xmlns:a16="http://schemas.microsoft.com/office/drawing/2014/main" val="264579987"/>
                  </a:ext>
                </a:extLst>
              </a:tr>
              <a:tr h="34392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Date of publication</a:t>
                      </a:r>
                      <a:endParaRPr lang="en-US" sz="1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/>
                </a:tc>
                <a:tc gridSpan="2">
                  <a:txBody>
                    <a:bodyPr/>
                    <a:lstStyle/>
                    <a:p>
                      <a:pPr marL="182880" lvl="0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Databases: 2013 to 2023 (MEDLINE[via PubMed] and EMBASE]</a:t>
                      </a:r>
                    </a:p>
                    <a:p>
                      <a:pPr marL="182880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Conferences: 2021 to 2023</a:t>
                      </a:r>
                      <a:r>
                        <a:rPr lang="en-US" sz="1100" dirty="0">
                          <a:effectLst/>
                          <a:latin typeface="+mj-lt"/>
                        </a:rPr>
                        <a:t> (Conference proceedings)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Not applicable</a:t>
                      </a:r>
                      <a:endParaRPr lang="en-US" sz="11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/>
                </a:tc>
                <a:extLst>
                  <a:ext uri="{0D108BD9-81ED-4DB2-BD59-A6C34878D82A}">
                    <a16:rowId xmlns:a16="http://schemas.microsoft.com/office/drawing/2014/main" val="986581571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01636480-74AF-C5D9-EBC2-96337EE1BA8D}"/>
              </a:ext>
            </a:extLst>
          </p:cNvPr>
          <p:cNvGrpSpPr/>
          <p:nvPr/>
        </p:nvGrpSpPr>
        <p:grpSpPr>
          <a:xfrm>
            <a:off x="164432" y="2744518"/>
            <a:ext cx="7434403" cy="1519662"/>
            <a:chOff x="170508" y="2691029"/>
            <a:chExt cx="7434403" cy="161582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D4F0216-AA1F-B802-6237-BAB5EAA73423}"/>
                </a:ext>
              </a:extLst>
            </p:cNvPr>
            <p:cNvGrpSpPr/>
            <p:nvPr/>
          </p:nvGrpSpPr>
          <p:grpSpPr>
            <a:xfrm>
              <a:off x="1869949" y="2691029"/>
              <a:ext cx="5734962" cy="1615827"/>
              <a:chOff x="1881979" y="2573332"/>
              <a:chExt cx="5351740" cy="2021604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7C05CD-49EB-D452-A2A5-875BC36F0D4A}"/>
                  </a:ext>
                </a:extLst>
              </p:cNvPr>
              <p:cNvSpPr txBox="1"/>
              <p:nvPr/>
            </p:nvSpPr>
            <p:spPr>
              <a:xfrm>
                <a:off x="1881979" y="2573332"/>
                <a:ext cx="5351740" cy="2013522"/>
              </a:xfrm>
              <a:prstGeom prst="rect">
                <a:avLst/>
              </a:prstGeom>
              <a:solidFill>
                <a:srgbClr val="FCF0E8"/>
              </a:solidFill>
              <a:ln w="31750">
                <a:solidFill>
                  <a:srgbClr val="7596A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no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b="0" i="0" kern="1200" dirty="0">
                    <a:solidFill>
                      <a:schemeClr val="dk1"/>
                    </a:solidFill>
                    <a:effectLst/>
                    <a:latin typeface="+mj-lt"/>
                    <a:ea typeface="+mn-ea"/>
                    <a:cs typeface="+mn-cs"/>
                  </a:rPr>
                  <a:t>HbA1c level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b="0" i="0" kern="1200" dirty="0">
                    <a:solidFill>
                      <a:schemeClr val="dk1"/>
                    </a:solidFill>
                    <a:effectLst/>
                    <a:latin typeface="+mj-lt"/>
                    <a:ea typeface="+mn-ea"/>
                    <a:cs typeface="+mn-cs"/>
                  </a:rPr>
                  <a:t>Body weight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b="0" i="0" kern="1200" dirty="0">
                    <a:solidFill>
                      <a:schemeClr val="dk1"/>
                    </a:solidFill>
                    <a:effectLst/>
                    <a:latin typeface="+mj-lt"/>
                    <a:ea typeface="+mn-ea"/>
                    <a:cs typeface="+mn-cs"/>
                  </a:rPr>
                  <a:t>Cardiovascular risk factors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b="0" i="0" kern="1200" dirty="0">
                    <a:solidFill>
                      <a:schemeClr val="dk1"/>
                    </a:solidFill>
                    <a:effectLst/>
                    <a:latin typeface="+mj-lt"/>
                    <a:ea typeface="+mn-ea"/>
                    <a:cs typeface="+mn-cs"/>
                  </a:rPr>
                  <a:t>Cardiovascular events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b="0" i="0" kern="1200" dirty="0">
                    <a:solidFill>
                      <a:schemeClr val="dk1"/>
                    </a:solidFill>
                    <a:effectLst/>
                    <a:latin typeface="+mj-lt"/>
                    <a:ea typeface="+mn-ea"/>
                    <a:cs typeface="+mn-cs"/>
                  </a:rPr>
                  <a:t>Safety of connected blood glucose meters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b="0" i="0" kern="1200" dirty="0">
                    <a:solidFill>
                      <a:schemeClr val="dk1"/>
                    </a:solidFill>
                    <a:effectLst/>
                    <a:latin typeface="+mj-lt"/>
                    <a:ea typeface="+mn-ea"/>
                    <a:cs typeface="+mn-cs"/>
                  </a:rPr>
                  <a:t>PROs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b="0" i="0" kern="1200" dirty="0">
                    <a:solidFill>
                      <a:schemeClr val="dk1"/>
                    </a:solidFill>
                    <a:effectLst/>
                    <a:latin typeface="+mj-lt"/>
                    <a:ea typeface="+mn-ea"/>
                    <a:cs typeface="+mn-cs"/>
                  </a:rPr>
                  <a:t>Safety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b="0" i="0" kern="1200" dirty="0">
                    <a:solidFill>
                      <a:schemeClr val="dk1"/>
                    </a:solidFill>
                    <a:effectLst/>
                    <a:latin typeface="+mj-lt"/>
                    <a:ea typeface="+mn-ea"/>
                    <a:cs typeface="+mn-cs"/>
                  </a:rPr>
                  <a:t>User experience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C3538B-8BD5-B1E1-7DCC-129C43E0CF16}"/>
                  </a:ext>
                </a:extLst>
              </p:cNvPr>
              <p:cNvSpPr txBox="1"/>
              <p:nvPr/>
            </p:nvSpPr>
            <p:spPr>
              <a:xfrm>
                <a:off x="4731170" y="2573332"/>
                <a:ext cx="2502549" cy="20216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b="0" i="0" kern="1200" dirty="0">
                    <a:solidFill>
                      <a:schemeClr val="dk1"/>
                    </a:solidFill>
                    <a:effectLst/>
                    <a:latin typeface="+mj-lt"/>
                    <a:ea typeface="+mn-ea"/>
                    <a:cs typeface="+mn-cs"/>
                  </a:rPr>
                  <a:t>Patient satisfaction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b="0" i="0" kern="1200" dirty="0">
                    <a:solidFill>
                      <a:schemeClr val="dk1"/>
                    </a:solidFill>
                    <a:effectLst/>
                    <a:latin typeface="+mj-lt"/>
                    <a:ea typeface="+mn-ea"/>
                    <a:cs typeface="+mn-cs"/>
                  </a:rPr>
                  <a:t>Adherence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b="0" i="0" kern="1200" dirty="0">
                    <a:solidFill>
                      <a:schemeClr val="dk1"/>
                    </a:solidFill>
                    <a:effectLst/>
                    <a:latin typeface="+mj-lt"/>
                    <a:ea typeface="+mn-ea"/>
                    <a:cs typeface="+mn-cs"/>
                  </a:rPr>
                  <a:t>Use of medication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b="0" i="0" kern="1200" dirty="0">
                    <a:solidFill>
                      <a:schemeClr val="dk1"/>
                    </a:solidFill>
                    <a:effectLst/>
                    <a:latin typeface="+mj-lt"/>
                    <a:ea typeface="+mn-ea"/>
                    <a:cs typeface="+mn-cs"/>
                  </a:rPr>
                  <a:t>HCRU (ED, hospitalization, clinic visits)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b="0" i="0" kern="1200" dirty="0">
                    <a:solidFill>
                      <a:schemeClr val="dk1"/>
                    </a:solidFill>
                    <a:effectLst/>
                    <a:latin typeface="+mj-lt"/>
                    <a:ea typeface="+mn-ea"/>
                    <a:cs typeface="+mn-cs"/>
                  </a:rPr>
                  <a:t>Shifts in care delivery driven by connected blood glucose meters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b="0" i="0" kern="1200" dirty="0">
                    <a:solidFill>
                      <a:schemeClr val="dk1"/>
                    </a:solidFill>
                    <a:effectLst/>
                    <a:latin typeface="+mj-lt"/>
                    <a:ea typeface="+mn-ea"/>
                    <a:cs typeface="+mn-cs"/>
                  </a:rPr>
                  <a:t>Health equity</a:t>
                </a:r>
              </a:p>
              <a:p>
                <a:pPr lvl="0">
                  <a:spcAft>
                    <a:spcPts val="200"/>
                  </a:spcAft>
                </a:pPr>
                <a:endParaRPr lang="en-US" sz="1100" b="0" dirty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688180-B2FF-0D75-BCFC-E06C5C1437BB}"/>
                </a:ext>
              </a:extLst>
            </p:cNvPr>
            <p:cNvSpPr txBox="1"/>
            <p:nvPr/>
          </p:nvSpPr>
          <p:spPr>
            <a:xfrm>
              <a:off x="170508" y="2691029"/>
              <a:ext cx="1699441" cy="1609367"/>
            </a:xfrm>
            <a:prstGeom prst="rect">
              <a:avLst/>
            </a:prstGeom>
            <a:solidFill>
              <a:srgbClr val="FCF0E8"/>
            </a:solidFill>
            <a:ln w="31750">
              <a:solidFill>
                <a:srgbClr val="7596A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lvl="0">
                <a:spcAft>
                  <a:spcPts val="200"/>
                </a:spcAft>
              </a:pPr>
              <a:r>
                <a:rPr lang="en-US" sz="1100" b="1" kern="1200" dirty="0">
                  <a:solidFill>
                    <a:schemeClr val="tx1"/>
                  </a:solidFill>
                  <a:effectLst/>
                </a:rPr>
                <a:t>Outcomes</a:t>
              </a:r>
              <a:endParaRPr lang="en-US" sz="11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EC34390-825E-A7AF-37BD-7052EA1F45AC}"/>
                </a:ext>
              </a:extLst>
            </p:cNvPr>
            <p:cNvCxnSpPr/>
            <p:nvPr/>
          </p:nvCxnSpPr>
          <p:spPr>
            <a:xfrm>
              <a:off x="1872926" y="2699502"/>
              <a:ext cx="0" cy="158191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725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87226C-2BD2-44A8-973A-0258240AA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EB5A7-7137-439B-92D3-90295419B6F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CACDE45-FF25-0001-5094-751F9B8D0E7F}"/>
              </a:ext>
            </a:extLst>
          </p:cNvPr>
          <p:cNvSpPr txBox="1">
            <a:spLocks/>
          </p:cNvSpPr>
          <p:nvPr/>
        </p:nvSpPr>
        <p:spPr>
          <a:xfrm>
            <a:off x="10689341" y="6403690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EFFD2F-AE81-48F3-8F7C-F732C08D8D8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9B95BA-4109-AA37-1B87-44A9DE27E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112" y="1025183"/>
            <a:ext cx="5972592" cy="43428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4AADF7-63CD-B855-B2ED-11F6B28B05A0}"/>
              </a:ext>
            </a:extLst>
          </p:cNvPr>
          <p:cNvSpPr/>
          <p:nvPr/>
        </p:nvSpPr>
        <p:spPr>
          <a:xfrm>
            <a:off x="3848100" y="5483922"/>
            <a:ext cx="4495800" cy="4088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Protocol published and publicly available</a:t>
            </a:r>
            <a:endParaRPr lang="en-US" sz="1400" b="1" dirty="0">
              <a:solidFill>
                <a:srgbClr val="0070C0"/>
              </a:solidFill>
            </a:endParaRPr>
          </a:p>
        </p:txBody>
      </p:sp>
      <p:pic>
        <p:nvPicPr>
          <p:cNvPr id="6" name="Audio 8">
            <a:extLst>
              <a:ext uri="{FF2B5EF4-FFF2-40B4-BE49-F238E27FC236}">
                <a16:creationId xmlns:a16="http://schemas.microsoft.com/office/drawing/2014/main" id="{1749DECB-3428-7E0B-3C5C-1ED71ACA81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947A63-40F8-FBA9-BADC-F9CBF22AE7D5}"/>
              </a:ext>
            </a:extLst>
          </p:cNvPr>
          <p:cNvSpPr txBox="1"/>
          <p:nvPr/>
        </p:nvSpPr>
        <p:spPr>
          <a:xfrm>
            <a:off x="205211" y="182396"/>
            <a:ext cx="9309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Systematic Literature Review</a:t>
            </a:r>
          </a:p>
        </p:txBody>
      </p:sp>
    </p:spTree>
    <p:extLst>
      <p:ext uri="{BB962C8B-B14F-4D97-AF65-F5344CB8AC3E}">
        <p14:creationId xmlns:p14="http://schemas.microsoft.com/office/powerpoint/2010/main" val="262522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87226C-2BD2-44A8-973A-0258240AA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EB5A7-7137-439B-92D3-90295419B6F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F1EC3-B2CA-DD15-468D-0672F4BB8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 b="1" dirty="0"/>
              <a:t>Economic Impact: </a:t>
            </a:r>
            <a:br>
              <a:rPr lang="en-US" sz="3600" dirty="0"/>
            </a:br>
            <a:r>
              <a:rPr lang="en-US" sz="3600" dirty="0"/>
              <a:t>Budget Impact Analysis</a:t>
            </a:r>
          </a:p>
        </p:txBody>
      </p:sp>
      <p:pic>
        <p:nvPicPr>
          <p:cNvPr id="4" name="Audio 4">
            <a:extLst>
              <a:ext uri="{FF2B5EF4-FFF2-40B4-BE49-F238E27FC236}">
                <a16:creationId xmlns:a16="http://schemas.microsoft.com/office/drawing/2014/main" id="{C2BFD446-ABE6-D53F-B901-41A9B8F34F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0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87226C-2BD2-44A8-973A-0258240AA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EB5A7-7137-439B-92D3-90295419B6F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DF44FFE-D5F4-3C18-9FBA-C85D0130A354}"/>
              </a:ext>
            </a:extLst>
          </p:cNvPr>
          <p:cNvSpPr txBox="1">
            <a:spLocks/>
          </p:cNvSpPr>
          <p:nvPr/>
        </p:nvSpPr>
        <p:spPr>
          <a:xfrm>
            <a:off x="10689341" y="6403690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3EFFD2F-AE81-48F3-8F7C-F732C08D8D8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A46AA63C-2159-683C-0DC7-BD0417E6E713}"/>
              </a:ext>
            </a:extLst>
          </p:cNvPr>
          <p:cNvSpPr/>
          <p:nvPr/>
        </p:nvSpPr>
        <p:spPr>
          <a:xfrm>
            <a:off x="5341247" y="2848337"/>
            <a:ext cx="2486346" cy="267128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Physician Visits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Specialty Visits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  <a:latin typeface="Arial" panose="020B0604020202020204"/>
              </a:rPr>
              <a:t>Imaging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Laboratory Tests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Medications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Emergency Room Visits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Hospitalizations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  <a:latin typeface="Arial" panose="020B0604020202020204"/>
              </a:rPr>
              <a:t>Surgeries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940A0514-5DEA-9F91-5A8E-679A635645FB}"/>
              </a:ext>
            </a:extLst>
          </p:cNvPr>
          <p:cNvSpPr/>
          <p:nvPr/>
        </p:nvSpPr>
        <p:spPr>
          <a:xfrm>
            <a:off x="313394" y="3726777"/>
            <a:ext cx="1530849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Digital Health Technology Vs. Usual Care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E9C38639-9287-3F96-63FB-E37AF5C75928}"/>
              </a:ext>
            </a:extLst>
          </p:cNvPr>
          <p:cNvSpPr/>
          <p:nvPr/>
        </p:nvSpPr>
        <p:spPr>
          <a:xfrm>
            <a:off x="2176098" y="2176697"/>
            <a:ext cx="2683148" cy="5516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Indirect Cost Impacts via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Clinical Outcomes</a:t>
            </a: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699EA70F-36A9-D5B6-4BF3-1254697C95D3}"/>
              </a:ext>
            </a:extLst>
          </p:cNvPr>
          <p:cNvSpPr/>
          <p:nvPr/>
        </p:nvSpPr>
        <p:spPr>
          <a:xfrm>
            <a:off x="2812849" y="4416320"/>
            <a:ext cx="1408690" cy="83286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Direct Cost Impacts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6B6A74-ABB5-72D6-6A2E-7AFC5C43E2D2}"/>
              </a:ext>
            </a:extLst>
          </p:cNvPr>
          <p:cNvSpPr txBox="1"/>
          <p:nvPr/>
        </p:nvSpPr>
        <p:spPr>
          <a:xfrm>
            <a:off x="2950372" y="1621000"/>
            <a:ext cx="1133644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Evidence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3C36CE-A149-17A6-ADCA-029A152DD620}"/>
              </a:ext>
            </a:extLst>
          </p:cNvPr>
          <p:cNvSpPr txBox="1"/>
          <p:nvPr/>
        </p:nvSpPr>
        <p:spPr>
          <a:xfrm>
            <a:off x="5173925" y="1482501"/>
            <a:ext cx="2820989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Health Care Resource Use Impact Categories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5C3B46-765C-1614-27B1-B43E322742AE}"/>
              </a:ext>
            </a:extLst>
          </p:cNvPr>
          <p:cNvSpPr txBox="1"/>
          <p:nvPr/>
        </p:nvSpPr>
        <p:spPr>
          <a:xfrm>
            <a:off x="8589137" y="1491737"/>
            <a:ext cx="3027778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Economic Impact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(Resource Use X Unit Cost)</a:t>
            </a:r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E500FB2B-0233-0EEE-1CA8-D90BF02E17FC}"/>
              </a:ext>
            </a:extLst>
          </p:cNvPr>
          <p:cNvSpPr/>
          <p:nvPr/>
        </p:nvSpPr>
        <p:spPr>
          <a:xfrm>
            <a:off x="8838251" y="3726777"/>
            <a:ext cx="2692262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Payer: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Reimbursements for Intervention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Reimbursements for HCRU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B4014A-62A7-6C43-29FA-49A9BB58F754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1844243" y="4183977"/>
            <a:ext cx="968606" cy="6487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359EB8-F3F6-8AF7-77E8-6EF691A01243}"/>
              </a:ext>
            </a:extLst>
          </p:cNvPr>
          <p:cNvCxnSpPr>
            <a:cxnSpLocks/>
            <a:stCxn id="7" idx="3"/>
            <a:endCxn id="4" idx="1"/>
          </p:cNvCxnSpPr>
          <p:nvPr/>
        </p:nvCxnSpPr>
        <p:spPr>
          <a:xfrm flipV="1">
            <a:off x="4221539" y="4183978"/>
            <a:ext cx="1119708" cy="648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921AF79-C46F-F876-7D23-6B51A5A570CA}"/>
              </a:ext>
            </a:extLst>
          </p:cNvPr>
          <p:cNvCxnSpPr>
            <a:cxnSpLocks/>
            <a:stCxn id="4" idx="3"/>
            <a:endCxn id="11" idx="1"/>
          </p:cNvCxnSpPr>
          <p:nvPr/>
        </p:nvCxnSpPr>
        <p:spPr>
          <a:xfrm flipV="1">
            <a:off x="7827593" y="4183977"/>
            <a:ext cx="1010658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E8C72BC1-BCE8-2A11-29C2-216CB09A6B8E}"/>
              </a:ext>
            </a:extLst>
          </p:cNvPr>
          <p:cNvSpPr/>
          <p:nvPr/>
        </p:nvSpPr>
        <p:spPr>
          <a:xfrm>
            <a:off x="2176098" y="2804852"/>
            <a:ext cx="1295551" cy="9144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Evidence linking interventions to clinical outcomes </a:t>
            </a:r>
          </a:p>
        </p:txBody>
      </p:sp>
      <p:sp>
        <p:nvSpPr>
          <p:cNvPr id="16" name="Rounded Rectangle 43">
            <a:extLst>
              <a:ext uri="{FF2B5EF4-FFF2-40B4-BE49-F238E27FC236}">
                <a16:creationId xmlns:a16="http://schemas.microsoft.com/office/drawing/2014/main" id="{A3CDA368-B49C-D65F-751A-71CEF01C5217}"/>
              </a:ext>
            </a:extLst>
          </p:cNvPr>
          <p:cNvSpPr/>
          <p:nvPr/>
        </p:nvSpPr>
        <p:spPr>
          <a:xfrm>
            <a:off x="3563695" y="2804852"/>
            <a:ext cx="1295551" cy="9144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Evidence linking clinical outcomes  to resource use</a:t>
            </a:r>
          </a:p>
        </p:txBody>
      </p:sp>
      <p:cxnSp>
        <p:nvCxnSpPr>
          <p:cNvPr id="17" name="Elbow Connector 119">
            <a:extLst>
              <a:ext uri="{FF2B5EF4-FFF2-40B4-BE49-F238E27FC236}">
                <a16:creationId xmlns:a16="http://schemas.microsoft.com/office/drawing/2014/main" id="{3867CBDA-94AD-D648-9146-A4770538CBDB}"/>
              </a:ext>
            </a:extLst>
          </p:cNvPr>
          <p:cNvCxnSpPr>
            <a:cxnSpLocks/>
            <a:stCxn id="5" idx="0"/>
            <a:endCxn id="6" idx="1"/>
          </p:cNvCxnSpPr>
          <p:nvPr/>
        </p:nvCxnSpPr>
        <p:spPr>
          <a:xfrm rot="5400000" flipH="1" flipV="1">
            <a:off x="990328" y="2541008"/>
            <a:ext cx="1274260" cy="1097279"/>
          </a:xfrm>
          <a:prstGeom prst="bentConnector2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22">
            <a:extLst>
              <a:ext uri="{FF2B5EF4-FFF2-40B4-BE49-F238E27FC236}">
                <a16:creationId xmlns:a16="http://schemas.microsoft.com/office/drawing/2014/main" id="{BC537CC5-8678-EF80-E2D1-3C5DF10365AD}"/>
              </a:ext>
            </a:extLst>
          </p:cNvPr>
          <p:cNvCxnSpPr>
            <a:cxnSpLocks/>
            <a:stCxn id="6" idx="3"/>
            <a:endCxn id="4" idx="0"/>
          </p:cNvCxnSpPr>
          <p:nvPr/>
        </p:nvCxnSpPr>
        <p:spPr>
          <a:xfrm>
            <a:off x="4859246" y="2452517"/>
            <a:ext cx="1725174" cy="395820"/>
          </a:xfrm>
          <a:prstGeom prst="bentConnector2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Audio 12">
            <a:extLst>
              <a:ext uri="{FF2B5EF4-FFF2-40B4-BE49-F238E27FC236}">
                <a16:creationId xmlns:a16="http://schemas.microsoft.com/office/drawing/2014/main" id="{7E2BBDA1-E730-B156-F8F4-BB82BE04C5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264BD742-984A-5884-D819-92C3A4EB2BC5}"/>
              </a:ext>
            </a:extLst>
          </p:cNvPr>
          <p:cNvSpPr txBox="1">
            <a:spLocks/>
          </p:cNvSpPr>
          <p:nvPr/>
        </p:nvSpPr>
        <p:spPr>
          <a:xfrm>
            <a:off x="127184" y="10212"/>
            <a:ext cx="10401300" cy="9613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none" baseline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Overarching Economic Impact Framework for DHTs</a:t>
            </a:r>
          </a:p>
        </p:txBody>
      </p:sp>
    </p:spTree>
    <p:extLst>
      <p:ext uri="{BB962C8B-B14F-4D97-AF65-F5344CB8AC3E}">
        <p14:creationId xmlns:p14="http://schemas.microsoft.com/office/powerpoint/2010/main" val="136330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87226C-2BD2-44A8-973A-0258240AA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EB5A7-7137-439B-92D3-90295419B6F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D4041D4-50E4-80DF-ECF4-AA4AE16EE95C}"/>
              </a:ext>
            </a:extLst>
          </p:cNvPr>
          <p:cNvSpPr txBox="1">
            <a:spLocks/>
          </p:cNvSpPr>
          <p:nvPr/>
        </p:nvSpPr>
        <p:spPr>
          <a:xfrm>
            <a:off x="10689341" y="6403690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3EFFD2F-AE81-48F3-8F7C-F732C08D8D8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E74DC6-4258-B53D-71B7-3D7446180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20205"/>
              </p:ext>
            </p:extLst>
          </p:nvPr>
        </p:nvGraphicFramePr>
        <p:xfrm>
          <a:off x="1168439" y="961399"/>
          <a:ext cx="9855122" cy="5034943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2378090">
                  <a:extLst>
                    <a:ext uri="{9D8B030D-6E8A-4147-A177-3AD203B41FA5}">
                      <a16:colId xmlns:a16="http://schemas.microsoft.com/office/drawing/2014/main" val="894756371"/>
                    </a:ext>
                  </a:extLst>
                </a:gridCol>
                <a:gridCol w="7477032">
                  <a:extLst>
                    <a:ext uri="{9D8B030D-6E8A-4147-A177-3AD203B41FA5}">
                      <a16:colId xmlns:a16="http://schemas.microsoft.com/office/drawing/2014/main" val="1251042246"/>
                    </a:ext>
                  </a:extLst>
                </a:gridCol>
              </a:tblGrid>
              <a:tr h="3054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Population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3736" indent="0">
                        <a:buFont typeface="Arial" panose="020B0604020202020204" pitchFamily="34" charset="0"/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Adults with Type 2 diabetes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170103918"/>
                  </a:ext>
                </a:extLst>
              </a:tr>
              <a:tr h="305421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Model Approach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3736" indent="0">
                        <a:buFont typeface="Arial" panose="020B0604020202020204" pitchFamily="34" charset="0"/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Closed cohort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067847429"/>
                  </a:ext>
                </a:extLst>
              </a:tr>
              <a:tr h="475159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Perspective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3037" marR="0" indent="0" algn="l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Commercial, Medicare and Medicaid payer perspectives</a:t>
                      </a:r>
                      <a:endParaRPr lang="en-US" sz="12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089536545"/>
                  </a:ext>
                </a:extLst>
              </a:tr>
              <a:tr h="475159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Intervention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3037" marR="0" indent="0" algn="l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Non-continuous blood glucose monitoring with associated mobile or web application that are part of a comprehensive T2D control programs; interventions to be evaluated at the company product-specific level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738991969"/>
                  </a:ext>
                </a:extLst>
              </a:tr>
              <a:tr h="305421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Comparators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3736" marR="0" indent="0" algn="l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1200" b="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Usual care (fingerstick blood glucose meter)</a:t>
                      </a:r>
                      <a:endParaRPr lang="en-US" sz="1200" b="0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568859042"/>
                  </a:ext>
                </a:extLst>
              </a:tr>
              <a:tr h="98437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Cost categories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347472" marR="0" indent="-173736" algn="l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Intervention costs</a:t>
                      </a:r>
                    </a:p>
                    <a:p>
                      <a:pPr marL="347472" marR="0" indent="-173736" algn="l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Outpatient care costs</a:t>
                      </a:r>
                    </a:p>
                    <a:p>
                      <a:pPr marL="347472" marR="0" indent="-173736" algn="l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Pharmacy costs</a:t>
                      </a:r>
                    </a:p>
                    <a:p>
                      <a:pPr marL="347472" marR="0" indent="-173736" algn="l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Inpatient care costs</a:t>
                      </a:r>
                      <a:endParaRPr lang="en-US" sz="12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704167758"/>
                  </a:ext>
                </a:extLst>
              </a:tr>
              <a:tr h="1054839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Budget impact outputs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347472" marR="0" indent="-173736" algn="l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Total costs for remote patient monitoring and usual care scenarios</a:t>
                      </a:r>
                    </a:p>
                    <a:p>
                      <a:pPr marL="347472" marR="0" indent="-173736" algn="l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Incremental cost per end user adhering to DHT</a:t>
                      </a:r>
                    </a:p>
                    <a:p>
                      <a:pPr marL="347472" marR="0" indent="-173736" algn="l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Incremental cost per 1,000 users reflecting adherence</a:t>
                      </a:r>
                    </a:p>
                    <a:p>
                      <a:pPr marL="347472" marR="0" indent="-173736" algn="l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Incremental cost per user per month</a:t>
                      </a:r>
                    </a:p>
                    <a:p>
                      <a:pPr marL="347472" marR="0" indent="-173736" algn="l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Incremental cost per member per month</a:t>
                      </a:r>
                      <a:endParaRPr lang="en-US" sz="12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04585384"/>
                  </a:ext>
                </a:extLst>
              </a:tr>
              <a:tr h="475159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Scenario analyses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3736" marR="0" indent="0" algn="l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Analysis with threshold prices to achieve different levels of cost savings</a:t>
                      </a:r>
                      <a:endParaRPr lang="en-US" sz="12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28172542"/>
                  </a:ext>
                </a:extLst>
              </a:tr>
              <a:tr h="305421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Time horizon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3037" marR="0" indent="0" algn="l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1-3 years </a:t>
                      </a:r>
                      <a:endParaRPr lang="en-US" sz="12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60888908"/>
                  </a:ext>
                </a:extLst>
              </a:tr>
              <a:tr h="305421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Software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3037" marR="0" indent="0" algn="l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Excel </a:t>
                      </a:r>
                      <a:endParaRPr lang="en-US" sz="12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12342007"/>
                  </a:ext>
                </a:extLst>
              </a:tr>
            </a:tbl>
          </a:graphicData>
        </a:graphic>
      </p:graphicFrame>
      <p:pic>
        <p:nvPicPr>
          <p:cNvPr id="5" name="Audio 6">
            <a:extLst>
              <a:ext uri="{FF2B5EF4-FFF2-40B4-BE49-F238E27FC236}">
                <a16:creationId xmlns:a16="http://schemas.microsoft.com/office/drawing/2014/main" id="{4AD3CB9D-DEDE-5AFC-8901-D46AD6FF85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7176423-5BA8-4A91-235A-EE49D9C608AF}"/>
              </a:ext>
            </a:extLst>
          </p:cNvPr>
          <p:cNvSpPr txBox="1">
            <a:spLocks/>
          </p:cNvSpPr>
          <p:nvPr/>
        </p:nvSpPr>
        <p:spPr>
          <a:xfrm>
            <a:off x="199611" y="0"/>
            <a:ext cx="10401300" cy="9613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none" baseline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Analysis Decision Problem - Diabetes</a:t>
            </a:r>
          </a:p>
        </p:txBody>
      </p:sp>
    </p:spTree>
    <p:extLst>
      <p:ext uri="{BB962C8B-B14F-4D97-AF65-F5344CB8AC3E}">
        <p14:creationId xmlns:p14="http://schemas.microsoft.com/office/powerpoint/2010/main" val="224350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87226C-2BD2-44A8-973A-0258240AA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EB5A7-7137-439B-92D3-90295419B6F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9">
            <a:extLst>
              <a:ext uri="{FF2B5EF4-FFF2-40B4-BE49-F238E27FC236}">
                <a16:creationId xmlns:a16="http://schemas.microsoft.com/office/drawing/2014/main" id="{2A52C695-B518-CE47-0EA4-7CBAE11551E4}"/>
              </a:ext>
            </a:extLst>
          </p:cNvPr>
          <p:cNvSpPr txBox="1">
            <a:spLocks/>
          </p:cNvSpPr>
          <p:nvPr/>
        </p:nvSpPr>
        <p:spPr>
          <a:xfrm>
            <a:off x="214261" y="-9829"/>
            <a:ext cx="11402006" cy="96139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none" baseline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Type 2 Diabetes Budget Impact Schematic: Indirect Approach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7E2916-9583-6658-4A00-C7A2AF14976C}"/>
              </a:ext>
            </a:extLst>
          </p:cNvPr>
          <p:cNvGrpSpPr/>
          <p:nvPr/>
        </p:nvGrpSpPr>
        <p:grpSpPr>
          <a:xfrm>
            <a:off x="642797" y="1368269"/>
            <a:ext cx="8801592" cy="3284627"/>
            <a:chOff x="2842666" y="1274031"/>
            <a:chExt cx="6144715" cy="328462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DE698D-B095-DB5D-75A6-83891E5C178D}"/>
                </a:ext>
              </a:extLst>
            </p:cNvPr>
            <p:cNvSpPr/>
            <p:nvPr/>
          </p:nvSpPr>
          <p:spPr>
            <a:xfrm>
              <a:off x="2842666" y="2454899"/>
              <a:ext cx="2057179" cy="922892"/>
            </a:xfrm>
            <a:custGeom>
              <a:avLst/>
              <a:gdLst>
                <a:gd name="connsiteX0" fmla="*/ 0 w 2057179"/>
                <a:gd name="connsiteY0" fmla="*/ 92289 h 922892"/>
                <a:gd name="connsiteX1" fmla="*/ 92289 w 2057179"/>
                <a:gd name="connsiteY1" fmla="*/ 0 h 922892"/>
                <a:gd name="connsiteX2" fmla="*/ 1964890 w 2057179"/>
                <a:gd name="connsiteY2" fmla="*/ 0 h 922892"/>
                <a:gd name="connsiteX3" fmla="*/ 2057179 w 2057179"/>
                <a:gd name="connsiteY3" fmla="*/ 92289 h 922892"/>
                <a:gd name="connsiteX4" fmla="*/ 2057179 w 2057179"/>
                <a:gd name="connsiteY4" fmla="*/ 830603 h 922892"/>
                <a:gd name="connsiteX5" fmla="*/ 1964890 w 2057179"/>
                <a:gd name="connsiteY5" fmla="*/ 922892 h 922892"/>
                <a:gd name="connsiteX6" fmla="*/ 92289 w 2057179"/>
                <a:gd name="connsiteY6" fmla="*/ 922892 h 922892"/>
                <a:gd name="connsiteX7" fmla="*/ 0 w 2057179"/>
                <a:gd name="connsiteY7" fmla="*/ 830603 h 922892"/>
                <a:gd name="connsiteX8" fmla="*/ 0 w 2057179"/>
                <a:gd name="connsiteY8" fmla="*/ 92289 h 922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7179" h="922892">
                  <a:moveTo>
                    <a:pt x="0" y="92289"/>
                  </a:moveTo>
                  <a:cubicBezTo>
                    <a:pt x="0" y="41319"/>
                    <a:pt x="41319" y="0"/>
                    <a:pt x="92289" y="0"/>
                  </a:cubicBezTo>
                  <a:lnTo>
                    <a:pt x="1964890" y="0"/>
                  </a:lnTo>
                  <a:cubicBezTo>
                    <a:pt x="2015860" y="0"/>
                    <a:pt x="2057179" y="41319"/>
                    <a:pt x="2057179" y="92289"/>
                  </a:cubicBezTo>
                  <a:lnTo>
                    <a:pt x="2057179" y="830603"/>
                  </a:lnTo>
                  <a:cubicBezTo>
                    <a:pt x="2057179" y="881573"/>
                    <a:pt x="2015860" y="922892"/>
                    <a:pt x="1964890" y="922892"/>
                  </a:cubicBezTo>
                  <a:lnTo>
                    <a:pt x="92289" y="922892"/>
                  </a:lnTo>
                  <a:cubicBezTo>
                    <a:pt x="41319" y="922892"/>
                    <a:pt x="0" y="881573"/>
                    <a:pt x="0" y="830603"/>
                  </a:cubicBezTo>
                  <a:lnTo>
                    <a:pt x="0" y="9228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016" tIns="34016" rIns="34016" bIns="34016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Diagnosed Type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diabetes patients recommended to receive non-continuous blood glucose monitoring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80E8BD9-A958-E10E-264E-9FA8C85665AD}"/>
                </a:ext>
              </a:extLst>
            </p:cNvPr>
            <p:cNvSpPr/>
            <p:nvPr/>
          </p:nvSpPr>
          <p:spPr>
            <a:xfrm rot="17692822">
              <a:off x="4631849" y="2483340"/>
              <a:ext cx="925281" cy="26604"/>
            </a:xfrm>
            <a:custGeom>
              <a:avLst/>
              <a:gdLst>
                <a:gd name="connsiteX0" fmla="*/ 0 w 925281"/>
                <a:gd name="connsiteY0" fmla="*/ 13302 h 26604"/>
                <a:gd name="connsiteX1" fmla="*/ 925281 w 925281"/>
                <a:gd name="connsiteY1" fmla="*/ 13302 h 2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5281" h="26604">
                  <a:moveTo>
                    <a:pt x="0" y="13302"/>
                  </a:moveTo>
                  <a:lnTo>
                    <a:pt x="925281" y="1330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2207" tIns="-9829" rIns="452209" bIns="-9832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E938498-EA1D-7ECA-6425-F2AC2026AA6B}"/>
                </a:ext>
              </a:extLst>
            </p:cNvPr>
            <p:cNvSpPr/>
            <p:nvPr/>
          </p:nvSpPr>
          <p:spPr>
            <a:xfrm>
              <a:off x="5289135" y="1833634"/>
              <a:ext cx="973222" cy="486611"/>
            </a:xfrm>
            <a:custGeom>
              <a:avLst/>
              <a:gdLst>
                <a:gd name="connsiteX0" fmla="*/ 0 w 973222"/>
                <a:gd name="connsiteY0" fmla="*/ 48661 h 486611"/>
                <a:gd name="connsiteX1" fmla="*/ 48661 w 973222"/>
                <a:gd name="connsiteY1" fmla="*/ 0 h 486611"/>
                <a:gd name="connsiteX2" fmla="*/ 924561 w 973222"/>
                <a:gd name="connsiteY2" fmla="*/ 0 h 486611"/>
                <a:gd name="connsiteX3" fmla="*/ 973222 w 973222"/>
                <a:gd name="connsiteY3" fmla="*/ 48661 h 486611"/>
                <a:gd name="connsiteX4" fmla="*/ 973222 w 973222"/>
                <a:gd name="connsiteY4" fmla="*/ 437950 h 486611"/>
                <a:gd name="connsiteX5" fmla="*/ 924561 w 973222"/>
                <a:gd name="connsiteY5" fmla="*/ 486611 h 486611"/>
                <a:gd name="connsiteX6" fmla="*/ 48661 w 973222"/>
                <a:gd name="connsiteY6" fmla="*/ 486611 h 486611"/>
                <a:gd name="connsiteX7" fmla="*/ 0 w 973222"/>
                <a:gd name="connsiteY7" fmla="*/ 437950 h 486611"/>
                <a:gd name="connsiteX8" fmla="*/ 0 w 973222"/>
                <a:gd name="connsiteY8" fmla="*/ 48661 h 486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3222" h="486611">
                  <a:moveTo>
                    <a:pt x="0" y="48661"/>
                  </a:moveTo>
                  <a:cubicBezTo>
                    <a:pt x="0" y="21786"/>
                    <a:pt x="21786" y="0"/>
                    <a:pt x="48661" y="0"/>
                  </a:cubicBezTo>
                  <a:lnTo>
                    <a:pt x="924561" y="0"/>
                  </a:lnTo>
                  <a:cubicBezTo>
                    <a:pt x="951436" y="0"/>
                    <a:pt x="973222" y="21786"/>
                    <a:pt x="973222" y="48661"/>
                  </a:cubicBezTo>
                  <a:lnTo>
                    <a:pt x="973222" y="437950"/>
                  </a:lnTo>
                  <a:cubicBezTo>
                    <a:pt x="973222" y="464825"/>
                    <a:pt x="951436" y="486611"/>
                    <a:pt x="924561" y="486611"/>
                  </a:cubicBezTo>
                  <a:lnTo>
                    <a:pt x="48661" y="486611"/>
                  </a:lnTo>
                  <a:cubicBezTo>
                    <a:pt x="21786" y="486611"/>
                    <a:pt x="0" y="464825"/>
                    <a:pt x="0" y="437950"/>
                  </a:cubicBezTo>
                  <a:lnTo>
                    <a:pt x="0" y="4866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237" tIns="21237" rIns="21237" bIns="21237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Connected glucose meter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D9DA49D-93A1-1A32-5C30-D0C388BB06AD}"/>
                </a:ext>
              </a:extLst>
            </p:cNvPr>
            <p:cNvSpPr/>
            <p:nvPr/>
          </p:nvSpPr>
          <p:spPr>
            <a:xfrm>
              <a:off x="6262358" y="2063638"/>
              <a:ext cx="389289" cy="26604"/>
            </a:xfrm>
            <a:custGeom>
              <a:avLst/>
              <a:gdLst>
                <a:gd name="connsiteX0" fmla="*/ 0 w 389289"/>
                <a:gd name="connsiteY0" fmla="*/ 13302 h 26604"/>
                <a:gd name="connsiteX1" fmla="*/ 389289 w 389289"/>
                <a:gd name="connsiteY1" fmla="*/ 13302 h 2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9289" h="26604">
                  <a:moveTo>
                    <a:pt x="0" y="13302"/>
                  </a:moveTo>
                  <a:lnTo>
                    <a:pt x="389289" y="13302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7612" tIns="3570" rIns="197613" bIns="357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DE8E625-24D2-42F7-EB04-D865E60E7BCA}"/>
                </a:ext>
              </a:extLst>
            </p:cNvPr>
            <p:cNvSpPr/>
            <p:nvPr/>
          </p:nvSpPr>
          <p:spPr>
            <a:xfrm>
              <a:off x="6651647" y="1833634"/>
              <a:ext cx="973222" cy="486611"/>
            </a:xfrm>
            <a:custGeom>
              <a:avLst/>
              <a:gdLst>
                <a:gd name="connsiteX0" fmla="*/ 0 w 973222"/>
                <a:gd name="connsiteY0" fmla="*/ 48661 h 486611"/>
                <a:gd name="connsiteX1" fmla="*/ 48661 w 973222"/>
                <a:gd name="connsiteY1" fmla="*/ 0 h 486611"/>
                <a:gd name="connsiteX2" fmla="*/ 924561 w 973222"/>
                <a:gd name="connsiteY2" fmla="*/ 0 h 486611"/>
                <a:gd name="connsiteX3" fmla="*/ 973222 w 973222"/>
                <a:gd name="connsiteY3" fmla="*/ 48661 h 486611"/>
                <a:gd name="connsiteX4" fmla="*/ 973222 w 973222"/>
                <a:gd name="connsiteY4" fmla="*/ 437950 h 486611"/>
                <a:gd name="connsiteX5" fmla="*/ 924561 w 973222"/>
                <a:gd name="connsiteY5" fmla="*/ 486611 h 486611"/>
                <a:gd name="connsiteX6" fmla="*/ 48661 w 973222"/>
                <a:gd name="connsiteY6" fmla="*/ 486611 h 486611"/>
                <a:gd name="connsiteX7" fmla="*/ 0 w 973222"/>
                <a:gd name="connsiteY7" fmla="*/ 437950 h 486611"/>
                <a:gd name="connsiteX8" fmla="*/ 0 w 973222"/>
                <a:gd name="connsiteY8" fmla="*/ 48661 h 486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3222" h="486611">
                  <a:moveTo>
                    <a:pt x="0" y="48661"/>
                  </a:moveTo>
                  <a:cubicBezTo>
                    <a:pt x="0" y="21786"/>
                    <a:pt x="21786" y="0"/>
                    <a:pt x="48661" y="0"/>
                  </a:cubicBezTo>
                  <a:lnTo>
                    <a:pt x="924561" y="0"/>
                  </a:lnTo>
                  <a:cubicBezTo>
                    <a:pt x="951436" y="0"/>
                    <a:pt x="973222" y="21786"/>
                    <a:pt x="973222" y="48661"/>
                  </a:cubicBezTo>
                  <a:lnTo>
                    <a:pt x="973222" y="437950"/>
                  </a:lnTo>
                  <a:cubicBezTo>
                    <a:pt x="973222" y="464825"/>
                    <a:pt x="951436" y="486611"/>
                    <a:pt x="924561" y="486611"/>
                  </a:cubicBezTo>
                  <a:lnTo>
                    <a:pt x="48661" y="486611"/>
                  </a:lnTo>
                  <a:cubicBezTo>
                    <a:pt x="21786" y="486611"/>
                    <a:pt x="0" y="464825"/>
                    <a:pt x="0" y="437950"/>
                  </a:cubicBezTo>
                  <a:lnTo>
                    <a:pt x="0" y="4866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237" tIns="21237" rIns="21237" bIns="21237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HbA1c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6B916FA-D5B2-8026-C8E6-CA01D9E97AAF}"/>
                </a:ext>
              </a:extLst>
            </p:cNvPr>
            <p:cNvSpPr/>
            <p:nvPr/>
          </p:nvSpPr>
          <p:spPr>
            <a:xfrm rot="18289469">
              <a:off x="7447069" y="1783836"/>
              <a:ext cx="681690" cy="26604"/>
            </a:xfrm>
            <a:custGeom>
              <a:avLst/>
              <a:gdLst>
                <a:gd name="connsiteX0" fmla="*/ 0 w 681690"/>
                <a:gd name="connsiteY0" fmla="*/ 13302 h 26604"/>
                <a:gd name="connsiteX1" fmla="*/ 681690 w 681690"/>
                <a:gd name="connsiteY1" fmla="*/ 13302 h 2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690" h="26604">
                  <a:moveTo>
                    <a:pt x="0" y="13302"/>
                  </a:moveTo>
                  <a:lnTo>
                    <a:pt x="681690" y="13302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6503" tIns="-3740" rIns="336502" bIns="-374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17FB5D5-C9D0-0644-C4C8-AAE2CB39A643}"/>
                </a:ext>
              </a:extLst>
            </p:cNvPr>
            <p:cNvSpPr/>
            <p:nvPr/>
          </p:nvSpPr>
          <p:spPr>
            <a:xfrm>
              <a:off x="8014159" y="1274031"/>
              <a:ext cx="973222" cy="486611"/>
            </a:xfrm>
            <a:custGeom>
              <a:avLst/>
              <a:gdLst>
                <a:gd name="connsiteX0" fmla="*/ 0 w 973222"/>
                <a:gd name="connsiteY0" fmla="*/ 48661 h 486611"/>
                <a:gd name="connsiteX1" fmla="*/ 48661 w 973222"/>
                <a:gd name="connsiteY1" fmla="*/ 0 h 486611"/>
                <a:gd name="connsiteX2" fmla="*/ 924561 w 973222"/>
                <a:gd name="connsiteY2" fmla="*/ 0 h 486611"/>
                <a:gd name="connsiteX3" fmla="*/ 973222 w 973222"/>
                <a:gd name="connsiteY3" fmla="*/ 48661 h 486611"/>
                <a:gd name="connsiteX4" fmla="*/ 973222 w 973222"/>
                <a:gd name="connsiteY4" fmla="*/ 437950 h 486611"/>
                <a:gd name="connsiteX5" fmla="*/ 924561 w 973222"/>
                <a:gd name="connsiteY5" fmla="*/ 486611 h 486611"/>
                <a:gd name="connsiteX6" fmla="*/ 48661 w 973222"/>
                <a:gd name="connsiteY6" fmla="*/ 486611 h 486611"/>
                <a:gd name="connsiteX7" fmla="*/ 0 w 973222"/>
                <a:gd name="connsiteY7" fmla="*/ 437950 h 486611"/>
                <a:gd name="connsiteX8" fmla="*/ 0 w 973222"/>
                <a:gd name="connsiteY8" fmla="*/ 48661 h 486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3222" h="486611">
                  <a:moveTo>
                    <a:pt x="0" y="48661"/>
                  </a:moveTo>
                  <a:cubicBezTo>
                    <a:pt x="0" y="21786"/>
                    <a:pt x="21786" y="0"/>
                    <a:pt x="48661" y="0"/>
                  </a:cubicBezTo>
                  <a:lnTo>
                    <a:pt x="924561" y="0"/>
                  </a:lnTo>
                  <a:cubicBezTo>
                    <a:pt x="951436" y="0"/>
                    <a:pt x="973222" y="21786"/>
                    <a:pt x="973222" y="48661"/>
                  </a:cubicBezTo>
                  <a:lnTo>
                    <a:pt x="973222" y="437950"/>
                  </a:lnTo>
                  <a:cubicBezTo>
                    <a:pt x="973222" y="464825"/>
                    <a:pt x="951436" y="486611"/>
                    <a:pt x="924561" y="486611"/>
                  </a:cubicBezTo>
                  <a:lnTo>
                    <a:pt x="48661" y="486611"/>
                  </a:lnTo>
                  <a:cubicBezTo>
                    <a:pt x="21786" y="486611"/>
                    <a:pt x="0" y="464825"/>
                    <a:pt x="0" y="437950"/>
                  </a:cubicBezTo>
                  <a:lnTo>
                    <a:pt x="0" y="4866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237" tIns="21237" rIns="21237" bIns="21237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Drug Costs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B9C8240-D61E-E63D-9252-B16F794BE9AC}"/>
                </a:ext>
              </a:extLst>
            </p:cNvPr>
            <p:cNvSpPr/>
            <p:nvPr/>
          </p:nvSpPr>
          <p:spPr>
            <a:xfrm>
              <a:off x="7624870" y="2063638"/>
              <a:ext cx="389289" cy="26604"/>
            </a:xfrm>
            <a:custGeom>
              <a:avLst/>
              <a:gdLst>
                <a:gd name="connsiteX0" fmla="*/ 0 w 389289"/>
                <a:gd name="connsiteY0" fmla="*/ 13302 h 26604"/>
                <a:gd name="connsiteX1" fmla="*/ 389289 w 389289"/>
                <a:gd name="connsiteY1" fmla="*/ 13302 h 2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9289" h="26604">
                  <a:moveTo>
                    <a:pt x="0" y="13302"/>
                  </a:moveTo>
                  <a:lnTo>
                    <a:pt x="389289" y="13302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7612" tIns="3570" rIns="197613" bIns="357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BE5C7DA-AE24-550A-866B-B2AF73B92B7D}"/>
                </a:ext>
              </a:extLst>
            </p:cNvPr>
            <p:cNvSpPr/>
            <p:nvPr/>
          </p:nvSpPr>
          <p:spPr>
            <a:xfrm>
              <a:off x="8014159" y="1833634"/>
              <a:ext cx="973222" cy="486611"/>
            </a:xfrm>
            <a:custGeom>
              <a:avLst/>
              <a:gdLst>
                <a:gd name="connsiteX0" fmla="*/ 0 w 973222"/>
                <a:gd name="connsiteY0" fmla="*/ 48661 h 486611"/>
                <a:gd name="connsiteX1" fmla="*/ 48661 w 973222"/>
                <a:gd name="connsiteY1" fmla="*/ 0 h 486611"/>
                <a:gd name="connsiteX2" fmla="*/ 924561 w 973222"/>
                <a:gd name="connsiteY2" fmla="*/ 0 h 486611"/>
                <a:gd name="connsiteX3" fmla="*/ 973222 w 973222"/>
                <a:gd name="connsiteY3" fmla="*/ 48661 h 486611"/>
                <a:gd name="connsiteX4" fmla="*/ 973222 w 973222"/>
                <a:gd name="connsiteY4" fmla="*/ 437950 h 486611"/>
                <a:gd name="connsiteX5" fmla="*/ 924561 w 973222"/>
                <a:gd name="connsiteY5" fmla="*/ 486611 h 486611"/>
                <a:gd name="connsiteX6" fmla="*/ 48661 w 973222"/>
                <a:gd name="connsiteY6" fmla="*/ 486611 h 486611"/>
                <a:gd name="connsiteX7" fmla="*/ 0 w 973222"/>
                <a:gd name="connsiteY7" fmla="*/ 437950 h 486611"/>
                <a:gd name="connsiteX8" fmla="*/ 0 w 973222"/>
                <a:gd name="connsiteY8" fmla="*/ 48661 h 486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3222" h="486611">
                  <a:moveTo>
                    <a:pt x="0" y="48661"/>
                  </a:moveTo>
                  <a:cubicBezTo>
                    <a:pt x="0" y="21786"/>
                    <a:pt x="21786" y="0"/>
                    <a:pt x="48661" y="0"/>
                  </a:cubicBezTo>
                  <a:lnTo>
                    <a:pt x="924561" y="0"/>
                  </a:lnTo>
                  <a:cubicBezTo>
                    <a:pt x="951436" y="0"/>
                    <a:pt x="973222" y="21786"/>
                    <a:pt x="973222" y="48661"/>
                  </a:cubicBezTo>
                  <a:lnTo>
                    <a:pt x="973222" y="437950"/>
                  </a:lnTo>
                  <a:cubicBezTo>
                    <a:pt x="973222" y="464825"/>
                    <a:pt x="951436" y="486611"/>
                    <a:pt x="924561" y="486611"/>
                  </a:cubicBezTo>
                  <a:lnTo>
                    <a:pt x="48661" y="486611"/>
                  </a:lnTo>
                  <a:cubicBezTo>
                    <a:pt x="21786" y="486611"/>
                    <a:pt x="0" y="464825"/>
                    <a:pt x="0" y="437950"/>
                  </a:cubicBezTo>
                  <a:lnTo>
                    <a:pt x="0" y="4866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237" tIns="21237" rIns="21237" bIns="21237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Outpatient Costs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D93979F-779E-42A9-55B7-BFFBE7007B17}"/>
                </a:ext>
              </a:extLst>
            </p:cNvPr>
            <p:cNvSpPr/>
            <p:nvPr/>
          </p:nvSpPr>
          <p:spPr>
            <a:xfrm rot="3310531">
              <a:off x="7447069" y="2343439"/>
              <a:ext cx="681690" cy="26604"/>
            </a:xfrm>
            <a:custGeom>
              <a:avLst/>
              <a:gdLst>
                <a:gd name="connsiteX0" fmla="*/ 0 w 681690"/>
                <a:gd name="connsiteY0" fmla="*/ 13302 h 26604"/>
                <a:gd name="connsiteX1" fmla="*/ 681690 w 681690"/>
                <a:gd name="connsiteY1" fmla="*/ 13302 h 2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690" h="26604">
                  <a:moveTo>
                    <a:pt x="0" y="13302"/>
                  </a:moveTo>
                  <a:lnTo>
                    <a:pt x="681690" y="13302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6503" tIns="-3740" rIns="336502" bIns="-374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7ABCCCD-6B5B-97DD-BB0E-D273FF8CB0DE}"/>
                </a:ext>
              </a:extLst>
            </p:cNvPr>
            <p:cNvSpPr/>
            <p:nvPr/>
          </p:nvSpPr>
          <p:spPr>
            <a:xfrm>
              <a:off x="8014159" y="2393238"/>
              <a:ext cx="973222" cy="486611"/>
            </a:xfrm>
            <a:custGeom>
              <a:avLst/>
              <a:gdLst>
                <a:gd name="connsiteX0" fmla="*/ 0 w 973222"/>
                <a:gd name="connsiteY0" fmla="*/ 48661 h 486611"/>
                <a:gd name="connsiteX1" fmla="*/ 48661 w 973222"/>
                <a:gd name="connsiteY1" fmla="*/ 0 h 486611"/>
                <a:gd name="connsiteX2" fmla="*/ 924561 w 973222"/>
                <a:gd name="connsiteY2" fmla="*/ 0 h 486611"/>
                <a:gd name="connsiteX3" fmla="*/ 973222 w 973222"/>
                <a:gd name="connsiteY3" fmla="*/ 48661 h 486611"/>
                <a:gd name="connsiteX4" fmla="*/ 973222 w 973222"/>
                <a:gd name="connsiteY4" fmla="*/ 437950 h 486611"/>
                <a:gd name="connsiteX5" fmla="*/ 924561 w 973222"/>
                <a:gd name="connsiteY5" fmla="*/ 486611 h 486611"/>
                <a:gd name="connsiteX6" fmla="*/ 48661 w 973222"/>
                <a:gd name="connsiteY6" fmla="*/ 486611 h 486611"/>
                <a:gd name="connsiteX7" fmla="*/ 0 w 973222"/>
                <a:gd name="connsiteY7" fmla="*/ 437950 h 486611"/>
                <a:gd name="connsiteX8" fmla="*/ 0 w 973222"/>
                <a:gd name="connsiteY8" fmla="*/ 48661 h 486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3222" h="486611">
                  <a:moveTo>
                    <a:pt x="0" y="48661"/>
                  </a:moveTo>
                  <a:cubicBezTo>
                    <a:pt x="0" y="21786"/>
                    <a:pt x="21786" y="0"/>
                    <a:pt x="48661" y="0"/>
                  </a:cubicBezTo>
                  <a:lnTo>
                    <a:pt x="924561" y="0"/>
                  </a:lnTo>
                  <a:cubicBezTo>
                    <a:pt x="951436" y="0"/>
                    <a:pt x="973222" y="21786"/>
                    <a:pt x="973222" y="48661"/>
                  </a:cubicBezTo>
                  <a:lnTo>
                    <a:pt x="973222" y="437950"/>
                  </a:lnTo>
                  <a:cubicBezTo>
                    <a:pt x="973222" y="464825"/>
                    <a:pt x="951436" y="486611"/>
                    <a:pt x="924561" y="486611"/>
                  </a:cubicBezTo>
                  <a:lnTo>
                    <a:pt x="48661" y="486611"/>
                  </a:lnTo>
                  <a:cubicBezTo>
                    <a:pt x="21786" y="486611"/>
                    <a:pt x="0" y="464825"/>
                    <a:pt x="0" y="437950"/>
                  </a:cubicBezTo>
                  <a:lnTo>
                    <a:pt x="0" y="4866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237" tIns="21237" rIns="21237" bIns="21237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Acute Care Costs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3AABEB2-97F7-7EC5-1A59-2253B50FB4A1}"/>
                </a:ext>
              </a:extLst>
            </p:cNvPr>
            <p:cNvSpPr/>
            <p:nvPr/>
          </p:nvSpPr>
          <p:spPr>
            <a:xfrm rot="3907178">
              <a:off x="4631849" y="3322745"/>
              <a:ext cx="925281" cy="26604"/>
            </a:xfrm>
            <a:custGeom>
              <a:avLst/>
              <a:gdLst>
                <a:gd name="connsiteX0" fmla="*/ 0 w 925281"/>
                <a:gd name="connsiteY0" fmla="*/ 13302 h 26604"/>
                <a:gd name="connsiteX1" fmla="*/ 925281 w 925281"/>
                <a:gd name="connsiteY1" fmla="*/ 13302 h 2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5281" h="26604">
                  <a:moveTo>
                    <a:pt x="0" y="13302"/>
                  </a:moveTo>
                  <a:lnTo>
                    <a:pt x="925281" y="1330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2208" tIns="-9831" rIns="452208" bIns="-983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B939492-7A75-581C-5F36-45CB5108CDC2}"/>
                </a:ext>
              </a:extLst>
            </p:cNvPr>
            <p:cNvSpPr/>
            <p:nvPr/>
          </p:nvSpPr>
          <p:spPr>
            <a:xfrm>
              <a:off x="5289135" y="3512444"/>
              <a:ext cx="973222" cy="486611"/>
            </a:xfrm>
            <a:custGeom>
              <a:avLst/>
              <a:gdLst>
                <a:gd name="connsiteX0" fmla="*/ 0 w 973222"/>
                <a:gd name="connsiteY0" fmla="*/ 48661 h 486611"/>
                <a:gd name="connsiteX1" fmla="*/ 48661 w 973222"/>
                <a:gd name="connsiteY1" fmla="*/ 0 h 486611"/>
                <a:gd name="connsiteX2" fmla="*/ 924561 w 973222"/>
                <a:gd name="connsiteY2" fmla="*/ 0 h 486611"/>
                <a:gd name="connsiteX3" fmla="*/ 973222 w 973222"/>
                <a:gd name="connsiteY3" fmla="*/ 48661 h 486611"/>
                <a:gd name="connsiteX4" fmla="*/ 973222 w 973222"/>
                <a:gd name="connsiteY4" fmla="*/ 437950 h 486611"/>
                <a:gd name="connsiteX5" fmla="*/ 924561 w 973222"/>
                <a:gd name="connsiteY5" fmla="*/ 486611 h 486611"/>
                <a:gd name="connsiteX6" fmla="*/ 48661 w 973222"/>
                <a:gd name="connsiteY6" fmla="*/ 486611 h 486611"/>
                <a:gd name="connsiteX7" fmla="*/ 0 w 973222"/>
                <a:gd name="connsiteY7" fmla="*/ 437950 h 486611"/>
                <a:gd name="connsiteX8" fmla="*/ 0 w 973222"/>
                <a:gd name="connsiteY8" fmla="*/ 48661 h 486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3222" h="486611">
                  <a:moveTo>
                    <a:pt x="0" y="48661"/>
                  </a:moveTo>
                  <a:cubicBezTo>
                    <a:pt x="0" y="21786"/>
                    <a:pt x="21786" y="0"/>
                    <a:pt x="48661" y="0"/>
                  </a:cubicBezTo>
                  <a:lnTo>
                    <a:pt x="924561" y="0"/>
                  </a:lnTo>
                  <a:cubicBezTo>
                    <a:pt x="951436" y="0"/>
                    <a:pt x="973222" y="21786"/>
                    <a:pt x="973222" y="48661"/>
                  </a:cubicBezTo>
                  <a:lnTo>
                    <a:pt x="973222" y="437950"/>
                  </a:lnTo>
                  <a:cubicBezTo>
                    <a:pt x="973222" y="464825"/>
                    <a:pt x="951436" y="486611"/>
                    <a:pt x="924561" y="486611"/>
                  </a:cubicBezTo>
                  <a:lnTo>
                    <a:pt x="48661" y="486611"/>
                  </a:lnTo>
                  <a:cubicBezTo>
                    <a:pt x="21786" y="486611"/>
                    <a:pt x="0" y="464825"/>
                    <a:pt x="0" y="437950"/>
                  </a:cubicBezTo>
                  <a:lnTo>
                    <a:pt x="0" y="4866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237" tIns="21237" rIns="21237" bIns="21237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Unconnected glucose meter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C886609-007A-BBE0-0525-46CBA0446588}"/>
                </a:ext>
              </a:extLst>
            </p:cNvPr>
            <p:cNvSpPr/>
            <p:nvPr/>
          </p:nvSpPr>
          <p:spPr>
            <a:xfrm>
              <a:off x="6262358" y="3742447"/>
              <a:ext cx="389289" cy="26604"/>
            </a:xfrm>
            <a:custGeom>
              <a:avLst/>
              <a:gdLst>
                <a:gd name="connsiteX0" fmla="*/ 0 w 389289"/>
                <a:gd name="connsiteY0" fmla="*/ 13302 h 26604"/>
                <a:gd name="connsiteX1" fmla="*/ 389289 w 389289"/>
                <a:gd name="connsiteY1" fmla="*/ 13302 h 2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9289" h="26604">
                  <a:moveTo>
                    <a:pt x="0" y="13302"/>
                  </a:moveTo>
                  <a:lnTo>
                    <a:pt x="389289" y="13302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7612" tIns="3571" rIns="197613" bIns="356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5E36D6D-B0BF-402D-2CCD-CFD584B27076}"/>
                </a:ext>
              </a:extLst>
            </p:cNvPr>
            <p:cNvSpPr/>
            <p:nvPr/>
          </p:nvSpPr>
          <p:spPr>
            <a:xfrm>
              <a:off x="6651647" y="3512444"/>
              <a:ext cx="973222" cy="486611"/>
            </a:xfrm>
            <a:custGeom>
              <a:avLst/>
              <a:gdLst>
                <a:gd name="connsiteX0" fmla="*/ 0 w 973222"/>
                <a:gd name="connsiteY0" fmla="*/ 48661 h 486611"/>
                <a:gd name="connsiteX1" fmla="*/ 48661 w 973222"/>
                <a:gd name="connsiteY1" fmla="*/ 0 h 486611"/>
                <a:gd name="connsiteX2" fmla="*/ 924561 w 973222"/>
                <a:gd name="connsiteY2" fmla="*/ 0 h 486611"/>
                <a:gd name="connsiteX3" fmla="*/ 973222 w 973222"/>
                <a:gd name="connsiteY3" fmla="*/ 48661 h 486611"/>
                <a:gd name="connsiteX4" fmla="*/ 973222 w 973222"/>
                <a:gd name="connsiteY4" fmla="*/ 437950 h 486611"/>
                <a:gd name="connsiteX5" fmla="*/ 924561 w 973222"/>
                <a:gd name="connsiteY5" fmla="*/ 486611 h 486611"/>
                <a:gd name="connsiteX6" fmla="*/ 48661 w 973222"/>
                <a:gd name="connsiteY6" fmla="*/ 486611 h 486611"/>
                <a:gd name="connsiteX7" fmla="*/ 0 w 973222"/>
                <a:gd name="connsiteY7" fmla="*/ 437950 h 486611"/>
                <a:gd name="connsiteX8" fmla="*/ 0 w 973222"/>
                <a:gd name="connsiteY8" fmla="*/ 48661 h 486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3222" h="486611">
                  <a:moveTo>
                    <a:pt x="0" y="48661"/>
                  </a:moveTo>
                  <a:cubicBezTo>
                    <a:pt x="0" y="21786"/>
                    <a:pt x="21786" y="0"/>
                    <a:pt x="48661" y="0"/>
                  </a:cubicBezTo>
                  <a:lnTo>
                    <a:pt x="924561" y="0"/>
                  </a:lnTo>
                  <a:cubicBezTo>
                    <a:pt x="951436" y="0"/>
                    <a:pt x="973222" y="21786"/>
                    <a:pt x="973222" y="48661"/>
                  </a:cubicBezTo>
                  <a:lnTo>
                    <a:pt x="973222" y="437950"/>
                  </a:lnTo>
                  <a:cubicBezTo>
                    <a:pt x="973222" y="464825"/>
                    <a:pt x="951436" y="486611"/>
                    <a:pt x="924561" y="486611"/>
                  </a:cubicBezTo>
                  <a:lnTo>
                    <a:pt x="48661" y="486611"/>
                  </a:lnTo>
                  <a:cubicBezTo>
                    <a:pt x="21786" y="486611"/>
                    <a:pt x="0" y="464825"/>
                    <a:pt x="0" y="437950"/>
                  </a:cubicBezTo>
                  <a:lnTo>
                    <a:pt x="0" y="4866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237" tIns="21237" rIns="21237" bIns="21237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HbA1c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2E24CB5-E81A-83F8-B804-F19556ACFA7E}"/>
                </a:ext>
              </a:extLst>
            </p:cNvPr>
            <p:cNvSpPr/>
            <p:nvPr/>
          </p:nvSpPr>
          <p:spPr>
            <a:xfrm rot="18289469">
              <a:off x="7478669" y="3462646"/>
              <a:ext cx="681690" cy="26604"/>
            </a:xfrm>
            <a:custGeom>
              <a:avLst/>
              <a:gdLst>
                <a:gd name="connsiteX0" fmla="*/ 0 w 681690"/>
                <a:gd name="connsiteY0" fmla="*/ 13302 h 26604"/>
                <a:gd name="connsiteX1" fmla="*/ 681690 w 681690"/>
                <a:gd name="connsiteY1" fmla="*/ 13302 h 2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690" h="26604">
                  <a:moveTo>
                    <a:pt x="0" y="13302"/>
                  </a:moveTo>
                  <a:lnTo>
                    <a:pt x="681690" y="13302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6503" tIns="-3740" rIns="336503" bIns="-374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BB0B279-214F-1FA7-3B85-B7CEB881DDEB}"/>
                </a:ext>
              </a:extLst>
            </p:cNvPr>
            <p:cNvSpPr/>
            <p:nvPr/>
          </p:nvSpPr>
          <p:spPr>
            <a:xfrm>
              <a:off x="8014159" y="2952841"/>
              <a:ext cx="973222" cy="486611"/>
            </a:xfrm>
            <a:custGeom>
              <a:avLst/>
              <a:gdLst>
                <a:gd name="connsiteX0" fmla="*/ 0 w 973222"/>
                <a:gd name="connsiteY0" fmla="*/ 48661 h 486611"/>
                <a:gd name="connsiteX1" fmla="*/ 48661 w 973222"/>
                <a:gd name="connsiteY1" fmla="*/ 0 h 486611"/>
                <a:gd name="connsiteX2" fmla="*/ 924561 w 973222"/>
                <a:gd name="connsiteY2" fmla="*/ 0 h 486611"/>
                <a:gd name="connsiteX3" fmla="*/ 973222 w 973222"/>
                <a:gd name="connsiteY3" fmla="*/ 48661 h 486611"/>
                <a:gd name="connsiteX4" fmla="*/ 973222 w 973222"/>
                <a:gd name="connsiteY4" fmla="*/ 437950 h 486611"/>
                <a:gd name="connsiteX5" fmla="*/ 924561 w 973222"/>
                <a:gd name="connsiteY5" fmla="*/ 486611 h 486611"/>
                <a:gd name="connsiteX6" fmla="*/ 48661 w 973222"/>
                <a:gd name="connsiteY6" fmla="*/ 486611 h 486611"/>
                <a:gd name="connsiteX7" fmla="*/ 0 w 973222"/>
                <a:gd name="connsiteY7" fmla="*/ 437950 h 486611"/>
                <a:gd name="connsiteX8" fmla="*/ 0 w 973222"/>
                <a:gd name="connsiteY8" fmla="*/ 48661 h 486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3222" h="486611">
                  <a:moveTo>
                    <a:pt x="0" y="48661"/>
                  </a:moveTo>
                  <a:cubicBezTo>
                    <a:pt x="0" y="21786"/>
                    <a:pt x="21786" y="0"/>
                    <a:pt x="48661" y="0"/>
                  </a:cubicBezTo>
                  <a:lnTo>
                    <a:pt x="924561" y="0"/>
                  </a:lnTo>
                  <a:cubicBezTo>
                    <a:pt x="951436" y="0"/>
                    <a:pt x="973222" y="21786"/>
                    <a:pt x="973222" y="48661"/>
                  </a:cubicBezTo>
                  <a:lnTo>
                    <a:pt x="973222" y="437950"/>
                  </a:lnTo>
                  <a:cubicBezTo>
                    <a:pt x="973222" y="464825"/>
                    <a:pt x="951436" y="486611"/>
                    <a:pt x="924561" y="486611"/>
                  </a:cubicBezTo>
                  <a:lnTo>
                    <a:pt x="48661" y="486611"/>
                  </a:lnTo>
                  <a:cubicBezTo>
                    <a:pt x="21786" y="486611"/>
                    <a:pt x="0" y="464825"/>
                    <a:pt x="0" y="437950"/>
                  </a:cubicBezTo>
                  <a:lnTo>
                    <a:pt x="0" y="4866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237" tIns="21237" rIns="21237" bIns="21237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Drug Costs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F0EAD77-74A2-0DDB-7078-98AFB89289B8}"/>
                </a:ext>
              </a:extLst>
            </p:cNvPr>
            <p:cNvSpPr/>
            <p:nvPr/>
          </p:nvSpPr>
          <p:spPr>
            <a:xfrm>
              <a:off x="7624870" y="3742447"/>
              <a:ext cx="389289" cy="26604"/>
            </a:xfrm>
            <a:custGeom>
              <a:avLst/>
              <a:gdLst>
                <a:gd name="connsiteX0" fmla="*/ 0 w 389289"/>
                <a:gd name="connsiteY0" fmla="*/ 13302 h 26604"/>
                <a:gd name="connsiteX1" fmla="*/ 389289 w 389289"/>
                <a:gd name="connsiteY1" fmla="*/ 13302 h 2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9289" h="26604">
                  <a:moveTo>
                    <a:pt x="0" y="13302"/>
                  </a:moveTo>
                  <a:lnTo>
                    <a:pt x="389289" y="13302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7612" tIns="3571" rIns="197613" bIns="356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799B833-05E6-9DCA-E105-1F6EAC3852F2}"/>
                </a:ext>
              </a:extLst>
            </p:cNvPr>
            <p:cNvSpPr/>
            <p:nvPr/>
          </p:nvSpPr>
          <p:spPr>
            <a:xfrm>
              <a:off x="8014159" y="3512444"/>
              <a:ext cx="973222" cy="486611"/>
            </a:xfrm>
            <a:custGeom>
              <a:avLst/>
              <a:gdLst>
                <a:gd name="connsiteX0" fmla="*/ 0 w 973222"/>
                <a:gd name="connsiteY0" fmla="*/ 48661 h 486611"/>
                <a:gd name="connsiteX1" fmla="*/ 48661 w 973222"/>
                <a:gd name="connsiteY1" fmla="*/ 0 h 486611"/>
                <a:gd name="connsiteX2" fmla="*/ 924561 w 973222"/>
                <a:gd name="connsiteY2" fmla="*/ 0 h 486611"/>
                <a:gd name="connsiteX3" fmla="*/ 973222 w 973222"/>
                <a:gd name="connsiteY3" fmla="*/ 48661 h 486611"/>
                <a:gd name="connsiteX4" fmla="*/ 973222 w 973222"/>
                <a:gd name="connsiteY4" fmla="*/ 437950 h 486611"/>
                <a:gd name="connsiteX5" fmla="*/ 924561 w 973222"/>
                <a:gd name="connsiteY5" fmla="*/ 486611 h 486611"/>
                <a:gd name="connsiteX6" fmla="*/ 48661 w 973222"/>
                <a:gd name="connsiteY6" fmla="*/ 486611 h 486611"/>
                <a:gd name="connsiteX7" fmla="*/ 0 w 973222"/>
                <a:gd name="connsiteY7" fmla="*/ 437950 h 486611"/>
                <a:gd name="connsiteX8" fmla="*/ 0 w 973222"/>
                <a:gd name="connsiteY8" fmla="*/ 48661 h 486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3222" h="486611">
                  <a:moveTo>
                    <a:pt x="0" y="48661"/>
                  </a:moveTo>
                  <a:cubicBezTo>
                    <a:pt x="0" y="21786"/>
                    <a:pt x="21786" y="0"/>
                    <a:pt x="48661" y="0"/>
                  </a:cubicBezTo>
                  <a:lnTo>
                    <a:pt x="924561" y="0"/>
                  </a:lnTo>
                  <a:cubicBezTo>
                    <a:pt x="951436" y="0"/>
                    <a:pt x="973222" y="21786"/>
                    <a:pt x="973222" y="48661"/>
                  </a:cubicBezTo>
                  <a:lnTo>
                    <a:pt x="973222" y="437950"/>
                  </a:lnTo>
                  <a:cubicBezTo>
                    <a:pt x="973222" y="464825"/>
                    <a:pt x="951436" y="486611"/>
                    <a:pt x="924561" y="486611"/>
                  </a:cubicBezTo>
                  <a:lnTo>
                    <a:pt x="48661" y="486611"/>
                  </a:lnTo>
                  <a:cubicBezTo>
                    <a:pt x="21786" y="486611"/>
                    <a:pt x="0" y="464825"/>
                    <a:pt x="0" y="437950"/>
                  </a:cubicBezTo>
                  <a:lnTo>
                    <a:pt x="0" y="4866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237" tIns="21237" rIns="21237" bIns="21237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Outpatient Costs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C2961A6-AE37-1448-810F-267AA63EB195}"/>
                </a:ext>
              </a:extLst>
            </p:cNvPr>
            <p:cNvSpPr/>
            <p:nvPr/>
          </p:nvSpPr>
          <p:spPr>
            <a:xfrm rot="3310531">
              <a:off x="7478669" y="4022249"/>
              <a:ext cx="681690" cy="26604"/>
            </a:xfrm>
            <a:custGeom>
              <a:avLst/>
              <a:gdLst>
                <a:gd name="connsiteX0" fmla="*/ 0 w 681690"/>
                <a:gd name="connsiteY0" fmla="*/ 13302 h 26604"/>
                <a:gd name="connsiteX1" fmla="*/ 681690 w 681690"/>
                <a:gd name="connsiteY1" fmla="*/ 13302 h 2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690" h="26604">
                  <a:moveTo>
                    <a:pt x="0" y="13302"/>
                  </a:moveTo>
                  <a:lnTo>
                    <a:pt x="681690" y="13302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6502" tIns="-3740" rIns="336503" bIns="-374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5829F85-868F-5D65-C94D-9B631452027D}"/>
                </a:ext>
              </a:extLst>
            </p:cNvPr>
            <p:cNvSpPr/>
            <p:nvPr/>
          </p:nvSpPr>
          <p:spPr>
            <a:xfrm>
              <a:off x="8014159" y="4072047"/>
              <a:ext cx="973222" cy="486611"/>
            </a:xfrm>
            <a:custGeom>
              <a:avLst/>
              <a:gdLst>
                <a:gd name="connsiteX0" fmla="*/ 0 w 973222"/>
                <a:gd name="connsiteY0" fmla="*/ 48661 h 486611"/>
                <a:gd name="connsiteX1" fmla="*/ 48661 w 973222"/>
                <a:gd name="connsiteY1" fmla="*/ 0 h 486611"/>
                <a:gd name="connsiteX2" fmla="*/ 924561 w 973222"/>
                <a:gd name="connsiteY2" fmla="*/ 0 h 486611"/>
                <a:gd name="connsiteX3" fmla="*/ 973222 w 973222"/>
                <a:gd name="connsiteY3" fmla="*/ 48661 h 486611"/>
                <a:gd name="connsiteX4" fmla="*/ 973222 w 973222"/>
                <a:gd name="connsiteY4" fmla="*/ 437950 h 486611"/>
                <a:gd name="connsiteX5" fmla="*/ 924561 w 973222"/>
                <a:gd name="connsiteY5" fmla="*/ 486611 h 486611"/>
                <a:gd name="connsiteX6" fmla="*/ 48661 w 973222"/>
                <a:gd name="connsiteY6" fmla="*/ 486611 h 486611"/>
                <a:gd name="connsiteX7" fmla="*/ 0 w 973222"/>
                <a:gd name="connsiteY7" fmla="*/ 437950 h 486611"/>
                <a:gd name="connsiteX8" fmla="*/ 0 w 973222"/>
                <a:gd name="connsiteY8" fmla="*/ 48661 h 486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3222" h="486611">
                  <a:moveTo>
                    <a:pt x="0" y="48661"/>
                  </a:moveTo>
                  <a:cubicBezTo>
                    <a:pt x="0" y="21786"/>
                    <a:pt x="21786" y="0"/>
                    <a:pt x="48661" y="0"/>
                  </a:cubicBezTo>
                  <a:lnTo>
                    <a:pt x="924561" y="0"/>
                  </a:lnTo>
                  <a:cubicBezTo>
                    <a:pt x="951436" y="0"/>
                    <a:pt x="973222" y="21786"/>
                    <a:pt x="973222" y="48661"/>
                  </a:cubicBezTo>
                  <a:lnTo>
                    <a:pt x="973222" y="437950"/>
                  </a:lnTo>
                  <a:cubicBezTo>
                    <a:pt x="973222" y="464825"/>
                    <a:pt x="951436" y="486611"/>
                    <a:pt x="924561" y="486611"/>
                  </a:cubicBezTo>
                  <a:lnTo>
                    <a:pt x="48661" y="486611"/>
                  </a:lnTo>
                  <a:cubicBezTo>
                    <a:pt x="21786" y="486611"/>
                    <a:pt x="0" y="464825"/>
                    <a:pt x="0" y="437950"/>
                  </a:cubicBezTo>
                  <a:lnTo>
                    <a:pt x="0" y="4866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237" tIns="21237" rIns="21237" bIns="21237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Acute Care Costs</a:t>
              </a:r>
            </a:p>
          </p:txBody>
        </p:sp>
      </p:grp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F4F14F50-04D5-C0C1-491E-E328D8B0C978}"/>
              </a:ext>
            </a:extLst>
          </p:cNvPr>
          <p:cNvSpPr txBox="1">
            <a:spLocks/>
          </p:cNvSpPr>
          <p:nvPr/>
        </p:nvSpPr>
        <p:spPr>
          <a:xfrm>
            <a:off x="10689341" y="6403690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3EFFD2F-AE81-48F3-8F7C-F732C08D8D8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D6CC36-9CF9-04FB-4907-98766E60F4FF}"/>
              </a:ext>
            </a:extLst>
          </p:cNvPr>
          <p:cNvSpPr txBox="1"/>
          <p:nvPr/>
        </p:nvSpPr>
        <p:spPr>
          <a:xfrm>
            <a:off x="526838" y="5003009"/>
            <a:ext cx="8917551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Impact of connected glucose monitoring devices on HbA1c level will be informed by the SLR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Impact of HbA1c to healthcare costs will be informed by a retrospective claims analysis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A1F2E2-92BB-8EC1-C80D-4DECDFDD032E}"/>
              </a:ext>
            </a:extLst>
          </p:cNvPr>
          <p:cNvSpPr txBox="1"/>
          <p:nvPr/>
        </p:nvSpPr>
        <p:spPr>
          <a:xfrm>
            <a:off x="526838" y="5613654"/>
            <a:ext cx="9776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1. Boye KS, Lage MJ, Thieu VT. The Association Between HbA1c and 1-Year Diabetes-Related Medical Costs: A Retrospective Claims Database Analysis. Diabetes Ther. 2022 Feb;13(2):367-377.</a:t>
            </a:r>
          </a:p>
        </p:txBody>
      </p:sp>
      <p:pic>
        <p:nvPicPr>
          <p:cNvPr id="29" name="Audio Recording Nov 3, 2023 at 1:31:15 PM">
            <a:hlinkClick r:id="" action="ppaction://media"/>
            <a:extLst>
              <a:ext uri="{FF2B5EF4-FFF2-40B4-BE49-F238E27FC236}">
                <a16:creationId xmlns:a16="http://schemas.microsoft.com/office/drawing/2014/main" id="{B3535B78-D1E2-51B6-4ED6-AA973D1064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09274" y="59521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3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0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87226C-2BD2-44A8-973A-0258240AA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EB5A7-7137-439B-92D3-90295419B6F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784073-B48B-5AEF-6EA3-252D4836BEEE}"/>
              </a:ext>
            </a:extLst>
          </p:cNvPr>
          <p:cNvSpPr txBox="1">
            <a:spLocks/>
          </p:cNvSpPr>
          <p:nvPr/>
        </p:nvSpPr>
        <p:spPr>
          <a:xfrm>
            <a:off x="289560" y="25221"/>
            <a:ext cx="10399781" cy="6973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none" baseline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Diabetes Patient Population Funnel</a:t>
            </a:r>
          </a:p>
        </p:txBody>
      </p:sp>
      <p:sp>
        <p:nvSpPr>
          <p:cNvPr id="4" name="Text Placeholder 31">
            <a:extLst>
              <a:ext uri="{FF2B5EF4-FFF2-40B4-BE49-F238E27FC236}">
                <a16:creationId xmlns:a16="http://schemas.microsoft.com/office/drawing/2014/main" id="{983CC060-D2C3-133C-26D0-64CC53D1FD80}"/>
              </a:ext>
            </a:extLst>
          </p:cNvPr>
          <p:cNvSpPr txBox="1">
            <a:spLocks/>
          </p:cNvSpPr>
          <p:nvPr/>
        </p:nvSpPr>
        <p:spPr>
          <a:xfrm>
            <a:off x="298615" y="5526474"/>
            <a:ext cx="10401300" cy="5022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 baseline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chemeClr val="tx1"/>
                </a:solidFill>
                <a:cs typeface="Arial" panose="020B0604020202020204" pitchFamily="34" charset="0"/>
              </a:rPr>
              <a:t>US Census Bureau. Age and Sex Composition in the United States: 2022. Available at: </a:t>
            </a:r>
            <a:r>
              <a:rPr lang="en-US" sz="800">
                <a:solidFill>
                  <a:schemeClr val="tx1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https://www.census.gov/data/tables/2022/demo/age-and-sex/2022-age-sex-composition.html</a:t>
            </a:r>
            <a:r>
              <a:rPr lang="en-US" sz="800">
                <a:solidFill>
                  <a:schemeClr val="tx1"/>
                </a:solidFill>
                <a:cs typeface="Arial" panose="020B0604020202020204" pitchFamily="34" charset="0"/>
              </a:rPr>
              <a:t>. Accessed September 18, 2023.</a:t>
            </a:r>
          </a:p>
          <a:p>
            <a:r>
              <a:rPr lang="en-US" sz="800">
                <a:solidFill>
                  <a:schemeClr val="tx1"/>
                </a:solidFill>
                <a:cs typeface="Arial" panose="020B0604020202020204" pitchFamily="34" charset="0"/>
              </a:rPr>
              <a:t>Centers for Disease Control and Prevention. National Diabetes Statistics Report website. https://www.cdc.gov/diabetes/data/statistics-report/index.html.  Accessed September 18, 2023.</a:t>
            </a:r>
          </a:p>
          <a:p>
            <a:r>
              <a:rPr lang="en-US" sz="800">
                <a:solidFill>
                  <a:schemeClr val="tx1"/>
                </a:solidFill>
                <a:cs typeface="Arial" panose="020B0604020202020204" pitchFamily="34" charset="0"/>
              </a:rPr>
              <a:t>Centers for Disease Control and Prevention. Type 2 Diabetes. </a:t>
            </a:r>
            <a:r>
              <a:rPr lang="en-US" sz="800">
                <a:solidFill>
                  <a:schemeClr val="tx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https://www.cdc.gov/diabetes/basics/type2.html#:~:text=More%20than%2037%20million%20Americans,adults%20are%20also%20developing%20it</a:t>
            </a:r>
            <a:r>
              <a:rPr lang="en-US" sz="800">
                <a:solidFill>
                  <a:schemeClr val="tx1"/>
                </a:solidFill>
                <a:cs typeface="Arial" panose="020B0604020202020204" pitchFamily="34" charset="0"/>
              </a:rPr>
              <a:t>. Accessed September 18, 2023.</a:t>
            </a:r>
          </a:p>
          <a:p>
            <a:r>
              <a:rPr lang="en-US" sz="800">
                <a:solidFill>
                  <a:schemeClr val="tx1"/>
                </a:solidFill>
                <a:cs typeface="Arial" panose="020B0604020202020204" pitchFamily="34" charset="0"/>
              </a:rPr>
              <a:t>Willner S, Whittemore R, Keene D. "Life or death": Experiences of insulin insecurity among adults with type 1 diabetes in the United States. SSM Popul Health. 2020 Jun 27;11:100624.</a:t>
            </a:r>
          </a:p>
          <a:p>
            <a:r>
              <a:rPr lang="en-US" sz="800">
                <a:solidFill>
                  <a:schemeClr val="tx1"/>
                </a:solidFill>
                <a:cs typeface="Arial" panose="020B0604020202020204" pitchFamily="34" charset="0"/>
              </a:rPr>
              <a:t>Perez-Nieves M, Juneja R, Fan L, et al. Trends in U.S. Insulin Use and Glucose Monitoring for People with Diabetes: 2009-2018. J Diabetes Sci Technol. 2022 Nov;16(6):1428-1435..</a:t>
            </a:r>
            <a:endParaRPr lang="en-US" sz="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4EAB7C-5577-2331-D2E8-BA3B03204650}"/>
              </a:ext>
            </a:extLst>
          </p:cNvPr>
          <p:cNvSpPr txBox="1"/>
          <p:nvPr/>
        </p:nvSpPr>
        <p:spPr>
          <a:xfrm>
            <a:off x="8341783" y="3009463"/>
            <a:ext cx="1344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23,322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58,305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F5A2C8E-57A8-FFF3-D5E9-4963A4E2E2D5}"/>
              </a:ext>
            </a:extLst>
          </p:cNvPr>
          <p:cNvSpPr txBox="1">
            <a:spLocks/>
          </p:cNvSpPr>
          <p:nvPr/>
        </p:nvSpPr>
        <p:spPr>
          <a:xfrm>
            <a:off x="10689341" y="6403690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3EFFD2F-AE81-48F3-8F7C-F732C08D8D8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B57C8E-57BC-7D15-71CB-599BE6780629}"/>
              </a:ext>
            </a:extLst>
          </p:cNvPr>
          <p:cNvSpPr txBox="1"/>
          <p:nvPr/>
        </p:nvSpPr>
        <p:spPr>
          <a:xfrm>
            <a:off x="1447837" y="1352184"/>
            <a:ext cx="3488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Hypothetical Million-Member Health Plan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2E6554-3385-DC6C-F2A7-0EC2B9244C6B}"/>
              </a:ext>
            </a:extLst>
          </p:cNvPr>
          <p:cNvSpPr/>
          <p:nvPr/>
        </p:nvSpPr>
        <p:spPr>
          <a:xfrm>
            <a:off x="5660243" y="3546429"/>
            <a:ext cx="4108005" cy="2746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 Use insulin to control blood blood glucose levels</a:t>
            </a:r>
            <a:r>
              <a:rPr kumimoji="0" lang="en-US" sz="12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BDC36A-6D46-C44E-34CA-63BA60413F0B}"/>
              </a:ext>
            </a:extLst>
          </p:cNvPr>
          <p:cNvSpPr/>
          <p:nvPr/>
        </p:nvSpPr>
        <p:spPr>
          <a:xfrm>
            <a:off x="5660236" y="2447443"/>
            <a:ext cx="4108012" cy="2746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 Adults</a:t>
            </a:r>
            <a:r>
              <a:rPr kumimoji="0" lang="en-US" sz="12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49697A-4413-45E9-7958-3C4DDBFE67AA}"/>
              </a:ext>
            </a:extLst>
          </p:cNvPr>
          <p:cNvSpPr/>
          <p:nvPr/>
        </p:nvSpPr>
        <p:spPr>
          <a:xfrm>
            <a:off x="5660243" y="3196492"/>
            <a:ext cx="4108005" cy="2746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 Type 2 diabetes</a:t>
            </a:r>
            <a:r>
              <a:rPr kumimoji="0" lang="en-US" sz="12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54EA09-1220-083A-EAE9-62E6DBD7F2D3}"/>
              </a:ext>
            </a:extLst>
          </p:cNvPr>
          <p:cNvSpPr/>
          <p:nvPr/>
        </p:nvSpPr>
        <p:spPr>
          <a:xfrm>
            <a:off x="5660236" y="3899985"/>
            <a:ext cx="4108005" cy="27463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 Utilization of self-monitoring blood glucose device</a:t>
            </a:r>
            <a:r>
              <a:rPr kumimoji="0" lang="en-US" sz="12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0B2B9F-E1C0-7353-C84C-A2850A6FD257}"/>
              </a:ext>
            </a:extLst>
          </p:cNvPr>
          <p:cNvSpPr/>
          <p:nvPr/>
        </p:nvSpPr>
        <p:spPr>
          <a:xfrm>
            <a:off x="5655835" y="2089913"/>
            <a:ext cx="4108005" cy="2746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Assumed plan population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0185EF1-82E5-E18D-8043-DCFB407EEF4F}"/>
              </a:ext>
            </a:extLst>
          </p:cNvPr>
          <p:cNvSpPr/>
          <p:nvPr/>
        </p:nvSpPr>
        <p:spPr>
          <a:xfrm>
            <a:off x="1540610" y="2033925"/>
            <a:ext cx="3488918" cy="346363"/>
          </a:xfrm>
          <a:custGeom>
            <a:avLst/>
            <a:gdLst>
              <a:gd name="connsiteX0" fmla="*/ 0 w 2486895"/>
              <a:gd name="connsiteY0" fmla="*/ 0 h 382249"/>
              <a:gd name="connsiteX1" fmla="*/ 2486895 w 2486895"/>
              <a:gd name="connsiteY1" fmla="*/ 0 h 382249"/>
              <a:gd name="connsiteX2" fmla="*/ 2423636 w 2486895"/>
              <a:gd name="connsiteY2" fmla="*/ 382249 h 382249"/>
              <a:gd name="connsiteX3" fmla="*/ 63259 w 2486895"/>
              <a:gd name="connsiteY3" fmla="*/ 382249 h 382249"/>
              <a:gd name="connsiteX4" fmla="*/ 0 w 2486895"/>
              <a:gd name="connsiteY4" fmla="*/ 0 h 38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895" h="382249">
                <a:moveTo>
                  <a:pt x="0" y="0"/>
                </a:moveTo>
                <a:lnTo>
                  <a:pt x="2486895" y="0"/>
                </a:lnTo>
                <a:lnTo>
                  <a:pt x="2423636" y="382249"/>
                </a:lnTo>
                <a:lnTo>
                  <a:pt x="63259" y="3822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1,000,000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C244020-703D-34C8-6C65-2C61370C8013}"/>
              </a:ext>
            </a:extLst>
          </p:cNvPr>
          <p:cNvSpPr/>
          <p:nvPr/>
        </p:nvSpPr>
        <p:spPr>
          <a:xfrm>
            <a:off x="1805270" y="3129052"/>
            <a:ext cx="2959599" cy="318121"/>
          </a:xfrm>
          <a:custGeom>
            <a:avLst/>
            <a:gdLst>
              <a:gd name="connsiteX0" fmla="*/ 0 w 2109597"/>
              <a:gd name="connsiteY0" fmla="*/ 0 h 346363"/>
              <a:gd name="connsiteX1" fmla="*/ 2109597 w 2109597"/>
              <a:gd name="connsiteY1" fmla="*/ 0 h 346363"/>
              <a:gd name="connsiteX2" fmla="*/ 2052276 w 2109597"/>
              <a:gd name="connsiteY2" fmla="*/ 346363 h 346363"/>
              <a:gd name="connsiteX3" fmla="*/ 57321 w 2109597"/>
              <a:gd name="connsiteY3" fmla="*/ 346363 h 346363"/>
              <a:gd name="connsiteX4" fmla="*/ 0 w 2109597"/>
              <a:gd name="connsiteY4" fmla="*/ 0 h 34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9597" h="346363">
                <a:moveTo>
                  <a:pt x="0" y="0"/>
                </a:moveTo>
                <a:lnTo>
                  <a:pt x="2109597" y="0"/>
                </a:lnTo>
                <a:lnTo>
                  <a:pt x="2052276" y="346363"/>
                </a:lnTo>
                <a:lnTo>
                  <a:pt x="57321" y="3463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D09C2A-B78B-F5DC-31D2-88544ED158E1}"/>
              </a:ext>
            </a:extLst>
          </p:cNvPr>
          <p:cNvSpPr txBox="1"/>
          <p:nvPr/>
        </p:nvSpPr>
        <p:spPr>
          <a:xfrm>
            <a:off x="2867873" y="3128335"/>
            <a:ext cx="9106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95%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29006D9-BCEC-465A-D1FA-BE8A9A9DEDA4}"/>
              </a:ext>
            </a:extLst>
          </p:cNvPr>
          <p:cNvSpPr/>
          <p:nvPr/>
        </p:nvSpPr>
        <p:spPr>
          <a:xfrm>
            <a:off x="1979957" y="3853579"/>
            <a:ext cx="2608162" cy="318121"/>
          </a:xfrm>
          <a:custGeom>
            <a:avLst/>
            <a:gdLst>
              <a:gd name="connsiteX0" fmla="*/ 0 w 1859093"/>
              <a:gd name="connsiteY0" fmla="*/ 0 h 346363"/>
              <a:gd name="connsiteX1" fmla="*/ 1859093 w 1859093"/>
              <a:gd name="connsiteY1" fmla="*/ 0 h 346363"/>
              <a:gd name="connsiteX2" fmla="*/ 1801773 w 1859093"/>
              <a:gd name="connsiteY2" fmla="*/ 346363 h 346363"/>
              <a:gd name="connsiteX3" fmla="*/ 57320 w 1859093"/>
              <a:gd name="connsiteY3" fmla="*/ 346363 h 346363"/>
              <a:gd name="connsiteX4" fmla="*/ 0 w 1859093"/>
              <a:gd name="connsiteY4" fmla="*/ 0 h 34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093" h="346363">
                <a:moveTo>
                  <a:pt x="0" y="0"/>
                </a:moveTo>
                <a:lnTo>
                  <a:pt x="1859093" y="0"/>
                </a:lnTo>
                <a:lnTo>
                  <a:pt x="1801773" y="346363"/>
                </a:lnTo>
                <a:lnTo>
                  <a:pt x="57320" y="34636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533EFF3-8D37-BB1C-B1E8-ED8A4658D7A4}"/>
              </a:ext>
            </a:extLst>
          </p:cNvPr>
          <p:cNvSpPr/>
          <p:nvPr/>
        </p:nvSpPr>
        <p:spPr>
          <a:xfrm>
            <a:off x="1887602" y="3497490"/>
            <a:ext cx="2798765" cy="318121"/>
          </a:xfrm>
          <a:custGeom>
            <a:avLst/>
            <a:gdLst>
              <a:gd name="connsiteX0" fmla="*/ 0 w 1994955"/>
              <a:gd name="connsiteY0" fmla="*/ 0 h 410477"/>
              <a:gd name="connsiteX1" fmla="*/ 1994955 w 1994955"/>
              <a:gd name="connsiteY1" fmla="*/ 0 h 410477"/>
              <a:gd name="connsiteX2" fmla="*/ 1927024 w 1994955"/>
              <a:gd name="connsiteY2" fmla="*/ 410477 h 410477"/>
              <a:gd name="connsiteX3" fmla="*/ 67931 w 1994955"/>
              <a:gd name="connsiteY3" fmla="*/ 410477 h 410477"/>
              <a:gd name="connsiteX4" fmla="*/ 0 w 1994955"/>
              <a:gd name="connsiteY4" fmla="*/ 0 h 41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4955" h="410477">
                <a:moveTo>
                  <a:pt x="0" y="0"/>
                </a:moveTo>
                <a:lnTo>
                  <a:pt x="1994955" y="0"/>
                </a:lnTo>
                <a:lnTo>
                  <a:pt x="1927024" y="410477"/>
                </a:lnTo>
                <a:lnTo>
                  <a:pt x="67931" y="4104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2D1094-3245-B241-E25D-472C1221A00D}"/>
              </a:ext>
            </a:extLst>
          </p:cNvPr>
          <p:cNvSpPr txBox="1"/>
          <p:nvPr/>
        </p:nvSpPr>
        <p:spPr>
          <a:xfrm>
            <a:off x="2867873" y="3482970"/>
            <a:ext cx="9106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A6DDB0-78AF-6D6F-93AD-00E5716007E8}"/>
              </a:ext>
            </a:extLst>
          </p:cNvPr>
          <p:cNvSpPr txBox="1"/>
          <p:nvPr/>
        </p:nvSpPr>
        <p:spPr>
          <a:xfrm>
            <a:off x="2866435" y="3871166"/>
            <a:ext cx="9106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55%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B6AC0E-6D52-6A7F-02F0-F4DAB9946BA5}"/>
              </a:ext>
            </a:extLst>
          </p:cNvPr>
          <p:cNvSpPr txBox="1"/>
          <p:nvPr/>
        </p:nvSpPr>
        <p:spPr>
          <a:xfrm>
            <a:off x="2896026" y="4239007"/>
            <a:ext cx="9106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98592A-C3A0-6AB0-1515-31F544B69A4A}"/>
              </a:ext>
            </a:extLst>
          </p:cNvPr>
          <p:cNvSpPr txBox="1"/>
          <p:nvPr/>
        </p:nvSpPr>
        <p:spPr>
          <a:xfrm>
            <a:off x="2896024" y="4608462"/>
            <a:ext cx="9106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9F7FFB5-5A67-2BFB-D04C-C1EAAB55A17E}"/>
              </a:ext>
            </a:extLst>
          </p:cNvPr>
          <p:cNvSpPr/>
          <p:nvPr/>
        </p:nvSpPr>
        <p:spPr>
          <a:xfrm>
            <a:off x="1631325" y="2409203"/>
            <a:ext cx="3305431" cy="318121"/>
          </a:xfrm>
          <a:custGeom>
            <a:avLst/>
            <a:gdLst>
              <a:gd name="connsiteX0" fmla="*/ 0 w 2109597"/>
              <a:gd name="connsiteY0" fmla="*/ 0 h 346363"/>
              <a:gd name="connsiteX1" fmla="*/ 2109597 w 2109597"/>
              <a:gd name="connsiteY1" fmla="*/ 0 h 346363"/>
              <a:gd name="connsiteX2" fmla="*/ 2052276 w 2109597"/>
              <a:gd name="connsiteY2" fmla="*/ 346363 h 346363"/>
              <a:gd name="connsiteX3" fmla="*/ 57321 w 2109597"/>
              <a:gd name="connsiteY3" fmla="*/ 346363 h 346363"/>
              <a:gd name="connsiteX4" fmla="*/ 0 w 2109597"/>
              <a:gd name="connsiteY4" fmla="*/ 0 h 34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9597" h="346363">
                <a:moveTo>
                  <a:pt x="0" y="0"/>
                </a:moveTo>
                <a:lnTo>
                  <a:pt x="2109597" y="0"/>
                </a:lnTo>
                <a:lnTo>
                  <a:pt x="2052276" y="346363"/>
                </a:lnTo>
                <a:lnTo>
                  <a:pt x="57321" y="34636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77.7%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5711E1A-E78D-1836-8048-AAF5DA3AA92C}"/>
              </a:ext>
            </a:extLst>
          </p:cNvPr>
          <p:cNvSpPr/>
          <p:nvPr/>
        </p:nvSpPr>
        <p:spPr>
          <a:xfrm>
            <a:off x="1727088" y="2766025"/>
            <a:ext cx="3113903" cy="318121"/>
          </a:xfrm>
          <a:custGeom>
            <a:avLst/>
            <a:gdLst>
              <a:gd name="connsiteX0" fmla="*/ 0 w 2109597"/>
              <a:gd name="connsiteY0" fmla="*/ 0 h 346363"/>
              <a:gd name="connsiteX1" fmla="*/ 2109597 w 2109597"/>
              <a:gd name="connsiteY1" fmla="*/ 0 h 346363"/>
              <a:gd name="connsiteX2" fmla="*/ 2052276 w 2109597"/>
              <a:gd name="connsiteY2" fmla="*/ 346363 h 346363"/>
              <a:gd name="connsiteX3" fmla="*/ 57321 w 2109597"/>
              <a:gd name="connsiteY3" fmla="*/ 346363 h 346363"/>
              <a:gd name="connsiteX4" fmla="*/ 0 w 2109597"/>
              <a:gd name="connsiteY4" fmla="*/ 0 h 34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9597" h="346363">
                <a:moveTo>
                  <a:pt x="0" y="0"/>
                </a:moveTo>
                <a:lnTo>
                  <a:pt x="2109597" y="0"/>
                </a:lnTo>
                <a:lnTo>
                  <a:pt x="2052276" y="346363"/>
                </a:lnTo>
                <a:lnTo>
                  <a:pt x="57321" y="3463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11.3%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BE0DE7-BFF1-8E7B-3A04-55EFF3A64755}"/>
              </a:ext>
            </a:extLst>
          </p:cNvPr>
          <p:cNvSpPr/>
          <p:nvPr/>
        </p:nvSpPr>
        <p:spPr>
          <a:xfrm>
            <a:off x="5642858" y="2818271"/>
            <a:ext cx="4108012" cy="275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Prevalence of diagnosed diabetes</a:t>
            </a:r>
            <a:r>
              <a:rPr kumimoji="0" lang="en-US" sz="12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07C087-8431-7F80-21D7-E31690F1205C}"/>
              </a:ext>
            </a:extLst>
          </p:cNvPr>
          <p:cNvSpPr/>
          <p:nvPr/>
        </p:nvSpPr>
        <p:spPr>
          <a:xfrm>
            <a:off x="5655835" y="4232021"/>
            <a:ext cx="4112181" cy="300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 potential users</a:t>
            </a:r>
            <a:endParaRPr kumimoji="0" lang="en-US" sz="1100" b="1" i="0" u="none" strike="noStrike" kern="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A197E77-3615-BAB8-9069-00EE1DDD8E31}"/>
              </a:ext>
            </a:extLst>
          </p:cNvPr>
          <p:cNvSpPr/>
          <p:nvPr/>
        </p:nvSpPr>
        <p:spPr>
          <a:xfrm>
            <a:off x="2076449" y="4208296"/>
            <a:ext cx="2432539" cy="314243"/>
          </a:xfrm>
          <a:custGeom>
            <a:avLst/>
            <a:gdLst>
              <a:gd name="connsiteX0" fmla="*/ 0 w 1493950"/>
              <a:gd name="connsiteY0" fmla="*/ 0 h 410477"/>
              <a:gd name="connsiteX1" fmla="*/ 1493950 w 1493950"/>
              <a:gd name="connsiteY1" fmla="*/ 0 h 410477"/>
              <a:gd name="connsiteX2" fmla="*/ 1426019 w 1493950"/>
              <a:gd name="connsiteY2" fmla="*/ 410477 h 410477"/>
              <a:gd name="connsiteX3" fmla="*/ 67931 w 1493950"/>
              <a:gd name="connsiteY3" fmla="*/ 410477 h 410477"/>
              <a:gd name="connsiteX4" fmla="*/ 0 w 1493950"/>
              <a:gd name="connsiteY4" fmla="*/ 0 h 41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950" h="410477">
                <a:moveTo>
                  <a:pt x="0" y="0"/>
                </a:moveTo>
                <a:lnTo>
                  <a:pt x="1493950" y="0"/>
                </a:lnTo>
                <a:lnTo>
                  <a:pt x="1426019" y="410477"/>
                </a:lnTo>
                <a:lnTo>
                  <a:pt x="67931" y="4104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6,881</a:t>
            </a:r>
          </a:p>
        </p:txBody>
      </p:sp>
      <p:pic>
        <p:nvPicPr>
          <p:cNvPr id="27" name="Audio 13">
            <a:extLst>
              <a:ext uri="{FF2B5EF4-FFF2-40B4-BE49-F238E27FC236}">
                <a16:creationId xmlns:a16="http://schemas.microsoft.com/office/drawing/2014/main" id="{EBF8544B-8BC0-06CA-6DFD-A3B82A4785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2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urta">
  <a:themeElements>
    <a:clrScheme name="Curta Colors">
      <a:dk1>
        <a:sysClr val="windowText" lastClr="000000"/>
      </a:dk1>
      <a:lt1>
        <a:srgbClr val="FFFFFF"/>
      </a:lt1>
      <a:dk2>
        <a:srgbClr val="28556D"/>
      </a:dk2>
      <a:lt2>
        <a:srgbClr val="797979"/>
      </a:lt2>
      <a:accent1>
        <a:srgbClr val="EDA324"/>
      </a:accent1>
      <a:accent2>
        <a:srgbClr val="28556D"/>
      </a:accent2>
      <a:accent3>
        <a:srgbClr val="797979"/>
      </a:accent3>
      <a:accent4>
        <a:srgbClr val="797979"/>
      </a:accent4>
      <a:accent5>
        <a:srgbClr val="5B92AD"/>
      </a:accent5>
      <a:accent6>
        <a:srgbClr val="FBECD2"/>
      </a:accent6>
      <a:hlink>
        <a:srgbClr val="FFFFFF"/>
      </a:hlink>
      <a:folHlink>
        <a:srgbClr val="9CBD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ta Template 14Jan2022 .potx" id="{1D715603-9A55-4219-BF6C-8E051E1C4458}" vid="{6F45BB09-C9DE-43D7-8A18-329CB077F694}"/>
    </a:ext>
  </a:extLst>
</a:theme>
</file>

<file path=ppt/theme/theme2.xml><?xml version="1.0" encoding="utf-8"?>
<a:theme xmlns:a="http://schemas.openxmlformats.org/drawingml/2006/main" name="Curta Bubbles">
  <a:themeElements>
    <a:clrScheme name="Curta Colors">
      <a:dk1>
        <a:sysClr val="windowText" lastClr="000000"/>
      </a:dk1>
      <a:lt1>
        <a:srgbClr val="FFFFFF"/>
      </a:lt1>
      <a:dk2>
        <a:srgbClr val="28556D"/>
      </a:dk2>
      <a:lt2>
        <a:srgbClr val="797979"/>
      </a:lt2>
      <a:accent1>
        <a:srgbClr val="EDA324"/>
      </a:accent1>
      <a:accent2>
        <a:srgbClr val="28556D"/>
      </a:accent2>
      <a:accent3>
        <a:srgbClr val="797979"/>
      </a:accent3>
      <a:accent4>
        <a:srgbClr val="797979"/>
      </a:accent4>
      <a:accent5>
        <a:srgbClr val="5B92AD"/>
      </a:accent5>
      <a:accent6>
        <a:srgbClr val="FBECD2"/>
      </a:accent6>
      <a:hlink>
        <a:srgbClr val="FFFFFF"/>
      </a:hlink>
      <a:folHlink>
        <a:srgbClr val="9CBDC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ta Template 14Jan2022 .potx" id="{1D715603-9A55-4219-BF6C-8E051E1C4458}" vid="{B77CF29A-A53C-45CB-821C-183D43F26170}"/>
    </a:ext>
  </a:extLst>
</a:theme>
</file>

<file path=ppt/theme/theme3.xml><?xml version="1.0" encoding="utf-8"?>
<a:theme xmlns:a="http://schemas.openxmlformats.org/drawingml/2006/main" name="Curta Seattl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ta Template 14Jan2022 .potx" id="{1D715603-9A55-4219-BF6C-8E051E1C4458}" vid="{E4F78033-7F0C-4F4E-8EC4-1907502B18CB}"/>
    </a:ext>
  </a:extLst>
</a:theme>
</file>

<file path=ppt/theme/theme4.xml><?xml version="1.0" encoding="utf-8"?>
<a:theme xmlns:a="http://schemas.openxmlformats.org/drawingml/2006/main" name="Curta Boston">
  <a:themeElements>
    <a:clrScheme name="Curta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EDA324"/>
      </a:accent1>
      <a:accent2>
        <a:srgbClr val="28556D"/>
      </a:accent2>
      <a:accent3>
        <a:srgbClr val="132833"/>
      </a:accent3>
      <a:accent4>
        <a:srgbClr val="797979"/>
      </a:accent4>
      <a:accent5>
        <a:srgbClr val="5B92AD"/>
      </a:accent5>
      <a:accent6>
        <a:srgbClr val="014067"/>
      </a:accent6>
      <a:hlink>
        <a:srgbClr val="00194C"/>
      </a:hlink>
      <a:folHlink>
        <a:srgbClr val="5B92A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ta Template 14Jan2022 .potx" id="{1D715603-9A55-4219-BF6C-8E051E1C4458}" vid="{A716E091-A53F-4C64-B9D7-CC38CAFB764E}"/>
    </a:ext>
  </a:extLst>
</a:theme>
</file>

<file path=ppt/theme/theme5.xml><?xml version="1.0" encoding="utf-8"?>
<a:theme xmlns:a="http://schemas.openxmlformats.org/drawingml/2006/main" name="1_Curta">
  <a:themeElements>
    <a:clrScheme name="Curta Colors">
      <a:dk1>
        <a:sysClr val="windowText" lastClr="000000"/>
      </a:dk1>
      <a:lt1>
        <a:srgbClr val="FFFFFF"/>
      </a:lt1>
      <a:dk2>
        <a:srgbClr val="28556D"/>
      </a:dk2>
      <a:lt2>
        <a:srgbClr val="797979"/>
      </a:lt2>
      <a:accent1>
        <a:srgbClr val="EDA324"/>
      </a:accent1>
      <a:accent2>
        <a:srgbClr val="28556D"/>
      </a:accent2>
      <a:accent3>
        <a:srgbClr val="797979"/>
      </a:accent3>
      <a:accent4>
        <a:srgbClr val="797979"/>
      </a:accent4>
      <a:accent5>
        <a:srgbClr val="5B92AD"/>
      </a:accent5>
      <a:accent6>
        <a:srgbClr val="FBECD2"/>
      </a:accent6>
      <a:hlink>
        <a:srgbClr val="FFFFFF"/>
      </a:hlink>
      <a:folHlink>
        <a:srgbClr val="9CBD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ta Slide Templates- not confidential.potx" id="{1C31A58B-B25A-44A0-987B-1AE7A2D0D717}" vid="{02839948-C71F-4524-91CB-BEFCD2F10F7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e9b7f185-93a6-4e15-9bc6-de7c9e1937ed" xsi:nil="true"/>
    <MigrationWizIdPermissions xmlns="e9b7f185-93a6-4e15-9bc6-de7c9e1937ed" xsi:nil="true"/>
    <lcf76f155ced4ddcb4097134ff3c332f0 xmlns="e9b7f185-93a6-4e15-9bc6-de7c9e1937ed" xsi:nil="true"/>
    <TaxCatchAll xmlns="b9febba8-6960-4c0c-a7b5-63e2f8f01cb6" xsi:nil="true"/>
    <MigrationWizIdVersion xmlns="e9b7f185-93a6-4e15-9bc6-de7c9e1937ed" xsi:nil="true"/>
    <lcf76f155ced4ddcb4097134ff3c332f xmlns="e9b7f185-93a6-4e15-9bc6-de7c9e1937e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5B50804C7DDC44B6D76865816BF73F" ma:contentTypeVersion="17" ma:contentTypeDescription="Create a new document." ma:contentTypeScope="" ma:versionID="230c62baf139955a0a253e94a4b14b0b">
  <xsd:schema xmlns:xsd="http://www.w3.org/2001/XMLSchema" xmlns:xs="http://www.w3.org/2001/XMLSchema" xmlns:p="http://schemas.microsoft.com/office/2006/metadata/properties" xmlns:ns2="e9b7f185-93a6-4e15-9bc6-de7c9e1937ed" xmlns:ns3="b9febba8-6960-4c0c-a7b5-63e2f8f01cb6" targetNamespace="http://schemas.microsoft.com/office/2006/metadata/properties" ma:root="true" ma:fieldsID="2dce36f51e786e29c6e19c54bb91f976" ns2:_="" ns3:_="">
    <xsd:import namespace="e9b7f185-93a6-4e15-9bc6-de7c9e1937ed"/>
    <xsd:import namespace="b9febba8-6960-4c0c-a7b5-63e2f8f01cb6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lcf76f155ced4ddcb4097134ff3c332f0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b7f185-93a6-4e15-9bc6-de7c9e1937ed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lcf76f155ced4ddcb4097134ff3c332f0" ma:index="11" nillable="true" ma:displayName="Image Tags_0" ma:hidden="true" ma:internalName="lcf76f155ced4ddcb4097134ff3c332f0" ma:readOnly="false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05961fd-b9eb-4464-a056-8ed0097319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ebba8-6960-4c0c-a7b5-63e2f8f01cb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ab2d11a8-4165-432a-b287-622e1e762d1c}" ma:internalName="TaxCatchAll" ma:showField="CatchAllData" ma:web="b9febba8-6960-4c0c-a7b5-63e2f8f01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3739AB-7512-4B39-8FDF-5C6E7DC064ED}">
  <ds:schemaRefs>
    <ds:schemaRef ds:uri="http://schemas.microsoft.com/office/2006/metadata/properties"/>
    <ds:schemaRef ds:uri="http://schemas.microsoft.com/office/infopath/2007/PartnerControls"/>
    <ds:schemaRef ds:uri="afdda6ef-8176-4196-b774-cd24bcca3463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bc22b375-d684-46b1-b573-382f1987a3a2"/>
    <ds:schemaRef ds:uri="http://purl.org/dc/terms/"/>
    <ds:schemaRef ds:uri="e9b7f185-93a6-4e15-9bc6-de7c9e1937ed"/>
    <ds:schemaRef ds:uri="b9febba8-6960-4c0c-a7b5-63e2f8f01cb6"/>
  </ds:schemaRefs>
</ds:datastoreItem>
</file>

<file path=customXml/itemProps2.xml><?xml version="1.0" encoding="utf-8"?>
<ds:datastoreItem xmlns:ds="http://schemas.openxmlformats.org/officeDocument/2006/customXml" ds:itemID="{C48B30A0-87CA-45BA-9E4C-AF92A33FD9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D694BC-F3CB-4FCA-8910-583021266B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b7f185-93a6-4e15-9bc6-de7c9e1937ed"/>
    <ds:schemaRef ds:uri="b9febba8-6960-4c0c-a7b5-63e2f8f01c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Curta</Template>
  <TotalTime>1262</TotalTime>
  <Words>1016</Words>
  <Application>Microsoft Office PowerPoint</Application>
  <PresentationFormat>Widescreen</PresentationFormat>
  <Paragraphs>201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Wingdings</vt:lpstr>
      <vt:lpstr>Curta</vt:lpstr>
      <vt:lpstr>Curta Bubbles</vt:lpstr>
      <vt:lpstr>Curta Seattle</vt:lpstr>
      <vt:lpstr>Curta Boston</vt:lpstr>
      <vt:lpstr>1_Curta</vt:lpstr>
      <vt:lpstr>PowerPoint Presentation</vt:lpstr>
      <vt:lpstr>Clinical Impact: Systematic Literature Review</vt:lpstr>
      <vt:lpstr>PowerPoint Presentation</vt:lpstr>
      <vt:lpstr>PowerPoint Presentation</vt:lpstr>
      <vt:lpstr>Economic Impact:  Budget Impact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RPM and MSK virtual PT SLR</dc:title>
  <dc:creator>Rajshree Pandey</dc:creator>
  <cp:lastModifiedBy>Nina Grigoriev</cp:lastModifiedBy>
  <cp:revision>35</cp:revision>
  <dcterms:created xsi:type="dcterms:W3CDTF">2023-10-31T21:17:00Z</dcterms:created>
  <dcterms:modified xsi:type="dcterms:W3CDTF">2023-11-13T20:08:16Z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0x0101002A5B50804C7DDC44B6D76865816BF73F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2023-11-10T20:32:25Z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c052ecd1-fc8f-4b7e-8843-c35feb0d23a8</vt:lpwstr>
  </property>
  <property fmtid="{D5CDD505-2E9C-101B-9397-08002B2CF9AE}" pid="8" name="MSIP_Label_defa4170-0d19-0005-0004-bc88714345d2_ActionId">
    <vt:lpwstr>0c48fad5-9e91-42a0-bd8e-65b692d33fab</vt:lpwstr>
  </property>
  <property fmtid="{D5CDD505-2E9C-101B-9397-08002B2CF9AE}" pid="9" name="MSIP_Label_defa4170-0d19-0005-0004-bc88714345d2_ContentBits">
    <vt:lpwstr>0</vt:lpwstr>
  </property>
  <property fmtid="{D5CDD505-2E9C-101B-9397-08002B2CF9AE}" pid="10" name="MediaServiceImageTags">
    <vt:lpwstr/>
  </property>
</Properties>
</file>